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8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1" r:id="rId28"/>
    <p:sldId id="292" r:id="rId29"/>
    <p:sldId id="293" r:id="rId30"/>
    <p:sldId id="294" r:id="rId31"/>
    <p:sldId id="295" r:id="rId32"/>
    <p:sldId id="296" r:id="rId33"/>
    <p:sldId id="282" r:id="rId34"/>
    <p:sldId id="283" r:id="rId35"/>
    <p:sldId id="284" r:id="rId36"/>
    <p:sldId id="286" r:id="rId37"/>
    <p:sldId id="287" r:id="rId38"/>
    <p:sldId id="288" r:id="rId39"/>
    <p:sldId id="289" r:id="rId40"/>
    <p:sldId id="290" r:id="rId4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74" d="100"/>
          <a:sy n="74" d="100"/>
        </p:scale>
        <p:origin x="-10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Hrvoje\My%20Documents\Radovi\ZIREB%2009\Lit%20i%20ostalo\usporedb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r-HR"/>
  <c:chart>
    <c:plotArea>
      <c:layout/>
      <c:pieChart>
        <c:varyColors val="1"/>
        <c:ser>
          <c:idx val="0"/>
          <c:order val="0"/>
          <c:dLbls>
            <c:dLbl>
              <c:idx val="0"/>
              <c:layout/>
              <c:tx>
                <c:rich>
                  <a:bodyPr/>
                  <a:lstStyle/>
                  <a:p>
                    <a:r>
                      <a:rPr lang="hr-HR" smtClean="0"/>
                      <a:t>Porez na dohodak</a:t>
                    </a:r>
                    <a:r>
                      <a:rPr lang="en-US" dirty="0"/>
                      <a:t>
13,5%</a:t>
                    </a:r>
                  </a:p>
                </c:rich>
              </c:tx>
              <c:dLblPos val="outEnd"/>
              <c:showCatName val="1"/>
              <c:showPercent val="1"/>
            </c:dLbl>
            <c:dLbl>
              <c:idx val="1"/>
              <c:layout/>
              <c:tx>
                <c:rich>
                  <a:bodyPr/>
                  <a:lstStyle/>
                  <a:p>
                    <a:r>
                      <a:rPr lang="hr-HR" smtClean="0"/>
                      <a:t>Porez na dobit</a:t>
                    </a:r>
                    <a:r>
                      <a:rPr lang="en-US" dirty="0"/>
                      <a:t>
12,0%</a:t>
                    </a:r>
                  </a:p>
                </c:rich>
              </c:tx>
              <c:dLblPos val="outEnd"/>
              <c:showCatName val="1"/>
              <c:showPercent val="1"/>
            </c:dLbl>
            <c:dLbl>
              <c:idx val="2"/>
              <c:layout/>
              <c:tx>
                <c:rich>
                  <a:bodyPr/>
                  <a:lstStyle/>
                  <a:p>
                    <a:r>
                      <a:rPr lang="hr-HR" smtClean="0"/>
                      <a:t>Imovinski porezi</a:t>
                    </a:r>
                    <a:r>
                      <a:rPr lang="en-US" dirty="0"/>
                      <a:t>
1,6%</a:t>
                    </a:r>
                  </a:p>
                </c:rich>
              </c:tx>
              <c:dLblPos val="outEnd"/>
              <c:showCatName val="1"/>
              <c:showPercent val="1"/>
            </c:dLbl>
            <c:dLbl>
              <c:idx val="3"/>
              <c:layout/>
              <c:tx>
                <c:rich>
                  <a:bodyPr/>
                  <a:lstStyle/>
                  <a:p>
                    <a:r>
                      <a:rPr lang="hr-HR" smtClean="0"/>
                      <a:t>PDV</a:t>
                    </a:r>
                    <a:r>
                      <a:rPr lang="en-US" dirty="0"/>
                      <a:t>
51,5%</a:t>
                    </a:r>
                  </a:p>
                </c:rich>
              </c:tx>
              <c:dLblPos val="outEnd"/>
              <c:showCatName val="1"/>
              <c:showPercent val="1"/>
            </c:dLbl>
            <c:dLbl>
              <c:idx val="4"/>
              <c:layout/>
              <c:tx>
                <c:rich>
                  <a:bodyPr/>
                  <a:lstStyle/>
                  <a:p>
                    <a:r>
                      <a:rPr lang="hr-HR" smtClean="0"/>
                      <a:t>Trošarine</a:t>
                    </a:r>
                    <a:r>
                      <a:rPr lang="en-US" dirty="0"/>
                      <a:t>
16,6%</a:t>
                    </a:r>
                  </a:p>
                </c:rich>
              </c:tx>
              <c:dLblPos val="outEnd"/>
              <c:showCatName val="1"/>
              <c:showPercent val="1"/>
            </c:dLbl>
            <c:dLbl>
              <c:idx val="5"/>
              <c:layout/>
              <c:tx>
                <c:rich>
                  <a:bodyPr/>
                  <a:lstStyle/>
                  <a:p>
                    <a:r>
                      <a:rPr lang="hr-HR" smtClean="0"/>
                      <a:t>Ostali porezi</a:t>
                    </a:r>
                    <a:r>
                      <a:rPr lang="en-US" dirty="0"/>
                      <a:t>
4,8%</a:t>
                    </a:r>
                  </a:p>
                </c:rich>
              </c:tx>
              <c:dLblPos val="outEnd"/>
              <c:showCatName val="1"/>
              <c:showPercent val="1"/>
            </c:dLbl>
            <c:numFmt formatCode="0.0%" sourceLinked="0"/>
            <c:dLblPos val="outEnd"/>
            <c:showCatName val="1"/>
            <c:showPercent val="1"/>
            <c:showLeaderLines val="1"/>
          </c:dLbls>
          <c:cat>
            <c:strRef>
              <c:f>'Porezna struktura u Hrvatskoj'!$A$21:$A$26</c:f>
              <c:strCache>
                <c:ptCount val="6"/>
                <c:pt idx="0">
                  <c:v>PIT</c:v>
                </c:pt>
                <c:pt idx="1">
                  <c:v>CIT</c:v>
                </c:pt>
                <c:pt idx="2">
                  <c:v>Property taxes</c:v>
                </c:pt>
                <c:pt idx="3">
                  <c:v>VAT</c:v>
                </c:pt>
                <c:pt idx="4">
                  <c:v>Excise duties</c:v>
                </c:pt>
                <c:pt idx="5">
                  <c:v>Other taxes</c:v>
                </c:pt>
              </c:strCache>
            </c:strRef>
          </c:cat>
          <c:val>
            <c:numRef>
              <c:f>'Porezna struktura u Hrvatskoj'!$B$21:$B$26</c:f>
              <c:numCache>
                <c:formatCode>General</c:formatCode>
                <c:ptCount val="6"/>
                <c:pt idx="0">
                  <c:v>0.13500000000000001</c:v>
                </c:pt>
                <c:pt idx="1">
                  <c:v>0.12000000000000002</c:v>
                </c:pt>
                <c:pt idx="2">
                  <c:v>1.6000000000000028E-2</c:v>
                </c:pt>
                <c:pt idx="3">
                  <c:v>0.51400000000000001</c:v>
                </c:pt>
                <c:pt idx="4">
                  <c:v>0.16600000000000006</c:v>
                </c:pt>
                <c:pt idx="5">
                  <c:v>4.8000000000000015E-2</c:v>
                </c:pt>
              </c:numCache>
            </c:numRef>
          </c:val>
        </c:ser>
        <c:dLbls>
          <c:showCatName val="1"/>
          <c:showPercent val="1"/>
        </c:dLbls>
        <c:firstSliceAng val="0"/>
      </c:pieChart>
    </c:plotArea>
    <c:plotVisOnly val="1"/>
    <c:dispBlanksAs val="zero"/>
  </c:chart>
  <c:txPr>
    <a:bodyPr/>
    <a:lstStyle/>
    <a:p>
      <a:pPr>
        <a:defRPr sz="1800"/>
      </a:pPr>
      <a:endParaRPr lang="sr-Latn-C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D2B14-5FFE-402C-8922-4E08EE1EBAC7}" type="datetimeFigureOut">
              <a:rPr lang="sr-Latn-CS" smtClean="0"/>
              <a:pPr/>
              <a:t>28.11.2010</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A5448-0CD9-4D73-9A41-7DAC21244F69}"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CN" smtClean="0"/>
          </a:p>
        </p:txBody>
      </p:sp>
      <p:sp>
        <p:nvSpPr>
          <p:cNvPr id="112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8E66D1-1A39-499D-B62F-FA256919634E}" type="slidenum">
              <a:rPr lang="en-US" altLang="zh-CN"/>
              <a:pPr fontAlgn="base">
                <a:spcBef>
                  <a:spcPct val="0"/>
                </a:spcBef>
                <a:spcAft>
                  <a:spcPct val="0"/>
                </a:spcAft>
              </a:pPr>
              <a:t>33</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3">
        <a:schemeClr val="bg1"/>
      </p:bgRef>
    </p:bg>
    <p:spTree>
      <p:nvGrpSpPr>
        <p:cNvPr id="1" name=""/>
        <p:cNvGrpSpPr/>
        <p:nvPr/>
      </p:nvGrpSpPr>
      <p:grpSpPr>
        <a:xfrm>
          <a:off x="0" y="0"/>
          <a:ext cx="0" cy="0"/>
          <a:chOff x="0" y="0"/>
          <a:chExt cx="0" cy="0"/>
        </a:xfrm>
      </p:grpSpPr>
      <p:sp>
        <p:nvSpPr>
          <p:cNvPr id="12" name="Pravokutni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jeni pravokutni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slov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17" name="Rezervirano mjesto podnožja 16"/>
          <p:cNvSpPr>
            <a:spLocks noGrp="1"/>
          </p:cNvSpPr>
          <p:nvPr>
            <p:ph type="ftr" sz="quarter" idx="11"/>
          </p:nvPr>
        </p:nvSpPr>
        <p:spPr/>
        <p:txBody>
          <a:bodyPr/>
          <a:lstStyle/>
          <a:p>
            <a:endParaRPr lang="hr-HR"/>
          </a:p>
        </p:txBody>
      </p:sp>
      <p:sp>
        <p:nvSpPr>
          <p:cNvPr id="29" name="Rezervirano mjesto broja slajda 28"/>
          <p:cNvSpPr>
            <a:spLocks noGrp="1"/>
          </p:cNvSpPr>
          <p:nvPr>
            <p:ph type="sldNum" sz="quarter" idx="12"/>
          </p:nvPr>
        </p:nvSpPr>
        <p:spPr/>
        <p:txBody>
          <a:bodyPr lIns="0" tIns="0" rIns="0" bIns="0">
            <a:noAutofit/>
          </a:bodyPr>
          <a:lstStyle>
            <a:lvl1pPr>
              <a:defRPr sz="1400">
                <a:solidFill>
                  <a:srgbClr val="FFFFFF"/>
                </a:solidFill>
              </a:defRPr>
            </a:lvl1pPr>
          </a:lstStyle>
          <a:p>
            <a:fld id="{C1E84C99-57AD-4401-A858-4656041D325F}" type="slidenum">
              <a:rPr lang="hr-HR" smtClean="0"/>
              <a:pPr/>
              <a:t>‹#›</a:t>
            </a:fld>
            <a:endParaRPr lang="hr-HR"/>
          </a:p>
        </p:txBody>
      </p:sp>
      <p:sp>
        <p:nvSpPr>
          <p:cNvPr id="7" name="Pravokutni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utni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utni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slov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hr-HR" smtClean="0"/>
              <a:t>Kliknite da biste uredili stil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1E84C99-57AD-4401-A858-4656041D325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41"/>
            <a:ext cx="201168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914400" y="274640"/>
            <a:ext cx="55626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1E84C99-57AD-4401-A858-4656041D325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4" name="Rezervirano mjesto datuma 3"/>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1E84C99-57AD-4401-A858-4656041D325F}" type="slidenum">
              <a:rPr lang="hr-HR" smtClean="0"/>
              <a:pPr/>
              <a:t>‹#›</a:t>
            </a:fld>
            <a:endParaRPr lang="hr-HR"/>
          </a:p>
        </p:txBody>
      </p:sp>
      <p:sp>
        <p:nvSpPr>
          <p:cNvPr id="8" name="Rezervirano mjesto sadržaja 7"/>
          <p:cNvSpPr>
            <a:spLocks noGrp="1"/>
          </p:cNvSpPr>
          <p:nvPr>
            <p:ph sz="quarter" idx="1"/>
          </p:nvPr>
        </p:nvSpPr>
        <p:spPr>
          <a:xfrm>
            <a:off x="914400" y="1447800"/>
            <a:ext cx="7772400" cy="4572000"/>
          </a:xfrm>
        </p:spPr>
        <p:txBody>
          <a:bodyPr vert="horz"/>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3">
        <a:schemeClr val="bg1"/>
      </p:bgRef>
    </p:bg>
    <p:spTree>
      <p:nvGrpSpPr>
        <p:cNvPr id="1" name=""/>
        <p:cNvGrpSpPr/>
        <p:nvPr/>
      </p:nvGrpSpPr>
      <p:grpSpPr>
        <a:xfrm>
          <a:off x="0" y="0"/>
          <a:ext cx="0" cy="0"/>
          <a:chOff x="0" y="0"/>
          <a:chExt cx="0" cy="0"/>
        </a:xfrm>
      </p:grpSpPr>
      <p:sp>
        <p:nvSpPr>
          <p:cNvPr id="11" name="Pravokutni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jeni pravokutni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slov 1"/>
          <p:cNvSpPr>
            <a:spLocks noGrp="1"/>
          </p:cNvSpPr>
          <p:nvPr>
            <p:ph type="title"/>
          </p:nvPr>
        </p:nvSpPr>
        <p:spPr>
          <a:xfrm>
            <a:off x="722313" y="952500"/>
            <a:ext cx="7772400" cy="1362075"/>
          </a:xfrm>
        </p:spPr>
        <p:txBody>
          <a:bodyPr anchor="b" anchorCtr="0"/>
          <a:lstStyle>
            <a:lvl1pPr algn="l">
              <a:buNone/>
              <a:defRPr sz="4000" b="0" cap="none"/>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5" name="Rezervirano mjesto podnožja 4"/>
          <p:cNvSpPr>
            <a:spLocks noGrp="1"/>
          </p:cNvSpPr>
          <p:nvPr>
            <p:ph type="ftr" sz="quarter" idx="11"/>
          </p:nvPr>
        </p:nvSpPr>
        <p:spPr>
          <a:xfrm>
            <a:off x="800100" y="6172200"/>
            <a:ext cx="4000500" cy="457200"/>
          </a:xfrm>
        </p:spPr>
        <p:txBody>
          <a:bodyPr/>
          <a:lstStyle/>
          <a:p>
            <a:endParaRPr lang="hr-HR"/>
          </a:p>
        </p:txBody>
      </p:sp>
      <p:sp>
        <p:nvSpPr>
          <p:cNvPr id="7" name="Pravokutni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avokutni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avokutni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Rezervirano mjesto broja slajda 5"/>
          <p:cNvSpPr>
            <a:spLocks noGrp="1"/>
          </p:cNvSpPr>
          <p:nvPr>
            <p:ph type="sldNum" sz="quarter" idx="12"/>
          </p:nvPr>
        </p:nvSpPr>
        <p:spPr>
          <a:xfrm>
            <a:off x="146304" y="6208776"/>
            <a:ext cx="457200" cy="457200"/>
          </a:xfrm>
        </p:spPr>
        <p:txBody>
          <a:bodyPr/>
          <a:lstStyle/>
          <a:p>
            <a:fld id="{C1E84C99-57AD-4401-A858-4656041D325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5" name="Rezervirano mjesto datuma 4"/>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1E84C99-57AD-4401-A858-4656041D325F}" type="slidenum">
              <a:rPr lang="hr-HR" smtClean="0"/>
              <a:pPr/>
              <a:t>‹#›</a:t>
            </a:fld>
            <a:endParaRPr lang="hr-HR"/>
          </a:p>
        </p:txBody>
      </p:sp>
      <p:sp>
        <p:nvSpPr>
          <p:cNvPr id="9" name="Rezervirano mjesto sadržaja 8"/>
          <p:cNvSpPr>
            <a:spLocks noGrp="1"/>
          </p:cNvSpPr>
          <p:nvPr>
            <p:ph sz="quarter" idx="1"/>
          </p:nvPr>
        </p:nvSpPr>
        <p:spPr>
          <a:xfrm>
            <a:off x="914400" y="1447800"/>
            <a:ext cx="3749040" cy="4572000"/>
          </a:xfrm>
        </p:spPr>
        <p:txBody>
          <a:bodyPr vert="horz"/>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1" name="Rezervirano mjesto sadržaja 10"/>
          <p:cNvSpPr>
            <a:spLocks noGrp="1"/>
          </p:cNvSpPr>
          <p:nvPr>
            <p:ph sz="quarter" idx="2"/>
          </p:nvPr>
        </p:nvSpPr>
        <p:spPr>
          <a:xfrm>
            <a:off x="4933950" y="1447800"/>
            <a:ext cx="3749040" cy="4572000"/>
          </a:xfrm>
        </p:spPr>
        <p:txBody>
          <a:bodyPr vert="horz"/>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914400" y="273050"/>
            <a:ext cx="7772400" cy="1143000"/>
          </a:xfrm>
        </p:spPr>
        <p:txBody>
          <a:bodyPr anchor="b" anchorCtr="0"/>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7" name="Rezervirano mjesto datuma 6"/>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C1E84C99-57AD-4401-A858-4656041D325F}" type="slidenum">
              <a:rPr lang="hr-HR" smtClean="0"/>
              <a:pPr/>
              <a:t>‹#›</a:t>
            </a:fld>
            <a:endParaRPr lang="hr-HR"/>
          </a:p>
        </p:txBody>
      </p:sp>
      <p:sp>
        <p:nvSpPr>
          <p:cNvPr id="11" name="Rezervirano mjesto sadržaja 10"/>
          <p:cNvSpPr>
            <a:spLocks noGrp="1"/>
          </p:cNvSpPr>
          <p:nvPr>
            <p:ph sz="half" idx="2"/>
          </p:nvPr>
        </p:nvSpPr>
        <p:spPr>
          <a:xfrm>
            <a:off x="914400" y="2247900"/>
            <a:ext cx="3733800" cy="3886200"/>
          </a:xfrm>
        </p:spPr>
        <p:txBody>
          <a:bodyPr vert="horz"/>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half" idx="4"/>
          </p:nvPr>
        </p:nvSpPr>
        <p:spPr>
          <a:xfrm>
            <a:off x="4953000" y="2247900"/>
            <a:ext cx="3733800" cy="3886200"/>
          </a:xfrm>
        </p:spPr>
        <p:txBody>
          <a:bodyPr vert="horz"/>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C1E84C99-57AD-4401-A858-4656041D325F}"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C1E84C99-57AD-4401-A858-4656041D325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8" name="Pravokutni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jeni pravokutni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slov 1"/>
          <p:cNvSpPr>
            <a:spLocks noGrp="1"/>
          </p:cNvSpPr>
          <p:nvPr>
            <p:ph type="title"/>
          </p:nvPr>
        </p:nvSpPr>
        <p:spPr>
          <a:xfrm>
            <a:off x="914400" y="273050"/>
            <a:ext cx="7772400" cy="1143000"/>
          </a:xfrm>
        </p:spPr>
        <p:txBody>
          <a:bodyPr anchor="b" anchorCtr="0"/>
          <a:lstStyle>
            <a:lvl1pPr algn="l">
              <a:buNone/>
              <a:defRPr sz="4000" b="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1E84C99-57AD-4401-A858-4656041D325F}" type="slidenum">
              <a:rPr lang="hr-HR" smtClean="0"/>
              <a:pPr/>
              <a:t>‹#›</a:t>
            </a:fld>
            <a:endParaRPr lang="hr-HR"/>
          </a:p>
        </p:txBody>
      </p:sp>
      <p:sp>
        <p:nvSpPr>
          <p:cNvPr id="11" name="Rezervirano mjesto sadržaja 10"/>
          <p:cNvSpPr>
            <a:spLocks noGrp="1"/>
          </p:cNvSpPr>
          <p:nvPr>
            <p:ph sz="quarter" idx="1"/>
          </p:nvPr>
        </p:nvSpPr>
        <p:spPr>
          <a:xfrm>
            <a:off x="2971800" y="1600200"/>
            <a:ext cx="5715000" cy="4495800"/>
          </a:xfrm>
        </p:spPr>
        <p:txBody>
          <a:bodyPr vert="horz"/>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D0F8ED67-AE4D-4BD9-8AE1-5CD0EA6EA0BD}" type="datetimeFigureOut">
              <a:rPr lang="sr-Latn-CS" smtClean="0"/>
              <a:pPr/>
              <a:t>28.11.2010</a:t>
            </a:fld>
            <a:endParaRPr lang="hr-HR"/>
          </a:p>
        </p:txBody>
      </p:sp>
      <p:sp>
        <p:nvSpPr>
          <p:cNvPr id="6" name="Rezervirano mjesto podnožja 5"/>
          <p:cNvSpPr>
            <a:spLocks noGrp="1"/>
          </p:cNvSpPr>
          <p:nvPr>
            <p:ph type="ftr" sz="quarter" idx="11"/>
          </p:nvPr>
        </p:nvSpPr>
        <p:spPr>
          <a:xfrm>
            <a:off x="914400" y="6172200"/>
            <a:ext cx="3886200" cy="457200"/>
          </a:xfrm>
        </p:spPr>
        <p:txBody>
          <a:bodyPr/>
          <a:lstStyle/>
          <a:p>
            <a:endParaRPr lang="hr-HR"/>
          </a:p>
        </p:txBody>
      </p:sp>
      <p:sp>
        <p:nvSpPr>
          <p:cNvPr id="7" name="Rezervirano mjesto broja slajda 6"/>
          <p:cNvSpPr>
            <a:spLocks noGrp="1"/>
          </p:cNvSpPr>
          <p:nvPr>
            <p:ph type="sldNum" sz="quarter" idx="12"/>
          </p:nvPr>
        </p:nvSpPr>
        <p:spPr>
          <a:xfrm>
            <a:off x="146304" y="6208776"/>
            <a:ext cx="457200" cy="457200"/>
          </a:xfrm>
        </p:spPr>
        <p:txBody>
          <a:bodyPr/>
          <a:lstStyle/>
          <a:p>
            <a:fld id="{C1E84C99-57AD-4401-A858-4656041D325F}" type="slidenum">
              <a:rPr lang="hr-HR" smtClean="0"/>
              <a:pPr/>
              <a:t>‹#›</a:t>
            </a:fld>
            <a:endParaRPr lang="hr-HR"/>
          </a:p>
        </p:txBody>
      </p:sp>
      <p:sp>
        <p:nvSpPr>
          <p:cNvPr id="11" name="Pravokutni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avokutni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zervirano mjesto slik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hr-HR" smtClean="0"/>
              <a:t>Pritisnite ikonu za dodavanje slike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jeni pravokutni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Rezervirano mjesto naslova 21"/>
          <p:cNvSpPr>
            <a:spLocks noGrp="1"/>
          </p:cNvSpPr>
          <p:nvPr>
            <p:ph type="title"/>
          </p:nvPr>
        </p:nvSpPr>
        <p:spPr>
          <a:xfrm>
            <a:off x="914400" y="274638"/>
            <a:ext cx="7772400" cy="1143000"/>
          </a:xfrm>
          <a:prstGeom prst="rect">
            <a:avLst/>
          </a:prstGeom>
        </p:spPr>
        <p:txBody>
          <a:bodyPr bIns="91440" anchor="b" anchorCtr="0">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0F8ED67-AE4D-4BD9-8AE1-5CD0EA6EA0BD}" type="datetimeFigureOut">
              <a:rPr lang="sr-Latn-CS" smtClean="0"/>
              <a:pPr/>
              <a:t>28.11.2010</a:t>
            </a:fld>
            <a:endParaRPr lang="hr-HR"/>
          </a:p>
        </p:txBody>
      </p:sp>
      <p:sp>
        <p:nvSpPr>
          <p:cNvPr id="3" name="Rezervirano mjesto podnožj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hr-HR"/>
          </a:p>
        </p:txBody>
      </p:sp>
      <p:sp>
        <p:nvSpPr>
          <p:cNvPr id="23" name="Rezervirano mjesto broja slajd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1E84C99-57AD-4401-A858-4656041D325F}"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lstStyle/>
          <a:p>
            <a:r>
              <a:rPr lang="hr-HR" dirty="0" err="1" smtClean="0"/>
              <a:t>Doc</a:t>
            </a:r>
            <a:r>
              <a:rPr lang="hr-HR" dirty="0" smtClean="0"/>
              <a:t>. </a:t>
            </a:r>
            <a:r>
              <a:rPr lang="hr-HR" dirty="0" err="1" smtClean="0"/>
              <a:t>Dr</a:t>
            </a:r>
            <a:r>
              <a:rPr lang="hr-HR" dirty="0" smtClean="0"/>
              <a:t>. Nika Sokol</a:t>
            </a:r>
            <a:endParaRPr lang="hr-HR" dirty="0"/>
          </a:p>
        </p:txBody>
      </p:sp>
      <p:sp>
        <p:nvSpPr>
          <p:cNvPr id="2" name="Naslov 1"/>
          <p:cNvSpPr>
            <a:spLocks noGrp="1"/>
          </p:cNvSpPr>
          <p:nvPr>
            <p:ph type="ctrTitle"/>
          </p:nvPr>
        </p:nvSpPr>
        <p:spPr/>
        <p:txBody>
          <a:bodyPr/>
          <a:lstStyle/>
          <a:p>
            <a:r>
              <a:rPr lang="hr-HR" dirty="0" smtClean="0">
                <a:solidFill>
                  <a:schemeClr val="tx1"/>
                </a:solidFill>
                <a:latin typeface="Arial" charset="0"/>
              </a:rPr>
              <a:t>Psihološki i sociološki aspekti preraspodjele dohotka</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274638"/>
            <a:ext cx="8229600" cy="676275"/>
          </a:xfrm>
        </p:spPr>
        <p:txBody>
          <a:bodyPr>
            <a:normAutofit fontScale="90000"/>
          </a:bodyPr>
          <a:lstStyle/>
          <a:p>
            <a:pPr eaLnBrk="1" fontAlgn="auto" hangingPunct="1">
              <a:spcAft>
                <a:spcPts val="0"/>
              </a:spcAft>
              <a:defRPr/>
            </a:pPr>
            <a:r>
              <a:rPr lang="hr-HR" dirty="0" smtClean="0"/>
              <a:t>Wagner-ova načela</a:t>
            </a:r>
          </a:p>
        </p:txBody>
      </p:sp>
      <p:sp>
        <p:nvSpPr>
          <p:cNvPr id="16386" name="Rezervirano mjesto broja slajda 5"/>
          <p:cNvSpPr>
            <a:spLocks noGrp="1"/>
          </p:cNvSpPr>
          <p:nvPr>
            <p:ph type="sldNum" sz="quarter" idx="12"/>
          </p:nvPr>
        </p:nvSpPr>
        <p:spPr>
          <a:noFill/>
        </p:spPr>
        <p:txBody>
          <a:bodyPr/>
          <a:lstStyle/>
          <a:p>
            <a:pPr>
              <a:defRPr/>
            </a:pPr>
            <a:fld id="{416E4B9C-485E-4CCD-AC93-E86B04433742}" type="slidenum">
              <a:rPr lang="hr-HR"/>
              <a:pPr>
                <a:defRPr/>
              </a:pPr>
              <a:t>10</a:t>
            </a:fld>
            <a:endParaRPr lang="hr-HR"/>
          </a:p>
        </p:txBody>
      </p:sp>
      <p:sp>
        <p:nvSpPr>
          <p:cNvPr id="16388" name="Rectangle 3"/>
          <p:cNvSpPr>
            <a:spLocks noGrp="1" noChangeArrowheads="1"/>
          </p:cNvSpPr>
          <p:nvPr>
            <p:ph sz="quarter" idx="1"/>
          </p:nvPr>
        </p:nvSpPr>
        <p:spPr>
          <a:xfrm>
            <a:off x="700088" y="1174750"/>
            <a:ext cx="6872287" cy="5111750"/>
          </a:xfrm>
        </p:spPr>
        <p:txBody>
          <a:bodyPr/>
          <a:lstStyle/>
          <a:p>
            <a:pPr marL="609600" indent="-609600" eaLnBrk="1" hangingPunct="1">
              <a:lnSpc>
                <a:spcPct val="90000"/>
              </a:lnSpc>
              <a:buFont typeface="Wingdings" pitchFamily="2" charset="2"/>
              <a:buAutoNum type="arabicPeriod"/>
            </a:pPr>
            <a:r>
              <a:rPr lang="hr-HR" sz="2400" b="1" dirty="0" smtClean="0"/>
              <a:t>Financijsko-politička načela</a:t>
            </a:r>
          </a:p>
          <a:p>
            <a:pPr marL="990600" lvl="1" indent="-533400" eaLnBrk="1" hangingPunct="1">
              <a:lnSpc>
                <a:spcPct val="90000"/>
              </a:lnSpc>
            </a:pPr>
            <a:r>
              <a:rPr lang="hr-HR" sz="2000" dirty="0" smtClean="0"/>
              <a:t>Izdašnost poreza</a:t>
            </a:r>
          </a:p>
          <a:p>
            <a:pPr marL="990600" lvl="1" indent="-533400" eaLnBrk="1" hangingPunct="1">
              <a:lnSpc>
                <a:spcPct val="90000"/>
              </a:lnSpc>
            </a:pPr>
            <a:r>
              <a:rPr lang="hr-HR" sz="2000" dirty="0" smtClean="0"/>
              <a:t>Elastičnost poreza</a:t>
            </a:r>
          </a:p>
          <a:p>
            <a:pPr marL="609600" indent="-609600" eaLnBrk="1" hangingPunct="1">
              <a:lnSpc>
                <a:spcPct val="90000"/>
              </a:lnSpc>
              <a:buFont typeface="Wingdings" pitchFamily="2" charset="2"/>
              <a:buAutoNum type="arabicPeriod"/>
            </a:pPr>
            <a:r>
              <a:rPr lang="hr-HR" sz="2400" b="1" dirty="0" smtClean="0"/>
              <a:t>Ekonomsko-politička načela</a:t>
            </a:r>
          </a:p>
          <a:p>
            <a:pPr marL="990600" lvl="1" indent="-533400" eaLnBrk="1" hangingPunct="1">
              <a:lnSpc>
                <a:spcPct val="90000"/>
              </a:lnSpc>
            </a:pPr>
            <a:r>
              <a:rPr lang="hr-HR" sz="2000" dirty="0" smtClean="0"/>
              <a:t>Izbor poreznog izvora</a:t>
            </a:r>
          </a:p>
          <a:p>
            <a:pPr marL="990600" lvl="1" indent="-533400" eaLnBrk="1" hangingPunct="1">
              <a:lnSpc>
                <a:spcPct val="90000"/>
              </a:lnSpc>
            </a:pPr>
            <a:r>
              <a:rPr lang="hr-HR" sz="2000" dirty="0" smtClean="0"/>
              <a:t>Vođenje računa o učincima pojedinih poreza</a:t>
            </a:r>
          </a:p>
          <a:p>
            <a:pPr marL="609600" indent="-609600" eaLnBrk="1" hangingPunct="1">
              <a:lnSpc>
                <a:spcPct val="90000"/>
              </a:lnSpc>
              <a:buFont typeface="Wingdings" pitchFamily="2" charset="2"/>
              <a:buAutoNum type="arabicPeriod"/>
            </a:pPr>
            <a:r>
              <a:rPr lang="hr-HR" sz="2400" b="1" dirty="0" smtClean="0"/>
              <a:t>Socijalno-politička načela</a:t>
            </a:r>
          </a:p>
          <a:p>
            <a:pPr marL="990600" lvl="1" indent="-533400" eaLnBrk="1" hangingPunct="1">
              <a:lnSpc>
                <a:spcPct val="90000"/>
              </a:lnSpc>
            </a:pPr>
            <a:r>
              <a:rPr lang="hr-HR" sz="2000" dirty="0" smtClean="0"/>
              <a:t>Općenitost poreza</a:t>
            </a:r>
          </a:p>
          <a:p>
            <a:pPr marL="990600" lvl="1" indent="-533400" eaLnBrk="1" hangingPunct="1">
              <a:lnSpc>
                <a:spcPct val="90000"/>
              </a:lnSpc>
            </a:pPr>
            <a:r>
              <a:rPr lang="hr-HR" sz="2000" dirty="0" smtClean="0"/>
              <a:t>Ravnomjernost poreza</a:t>
            </a:r>
          </a:p>
          <a:p>
            <a:pPr marL="609600" indent="-609600" eaLnBrk="1" hangingPunct="1">
              <a:lnSpc>
                <a:spcPct val="90000"/>
              </a:lnSpc>
              <a:buFont typeface="Wingdings" pitchFamily="2" charset="2"/>
              <a:buAutoNum type="arabicPeriod"/>
            </a:pPr>
            <a:r>
              <a:rPr lang="hr-HR" sz="2400" b="1" dirty="0" smtClean="0"/>
              <a:t>Porezno-tehnička načela</a:t>
            </a:r>
          </a:p>
          <a:p>
            <a:pPr marL="990600" lvl="1" indent="-533400" eaLnBrk="1" hangingPunct="1">
              <a:lnSpc>
                <a:spcPct val="90000"/>
              </a:lnSpc>
            </a:pPr>
            <a:r>
              <a:rPr lang="hr-HR" sz="2000" dirty="0" smtClean="0"/>
              <a:t>Određenost poreza</a:t>
            </a:r>
          </a:p>
          <a:p>
            <a:pPr marL="990600" lvl="1" indent="-533400" eaLnBrk="1" hangingPunct="1">
              <a:lnSpc>
                <a:spcPct val="90000"/>
              </a:lnSpc>
            </a:pPr>
            <a:r>
              <a:rPr lang="hr-HR" sz="2000" dirty="0" smtClean="0"/>
              <a:t>Ugodnost plaćanja</a:t>
            </a:r>
          </a:p>
          <a:p>
            <a:pPr marL="990600" lvl="1" indent="-533400" eaLnBrk="1" hangingPunct="1">
              <a:lnSpc>
                <a:spcPct val="90000"/>
              </a:lnSpc>
            </a:pPr>
            <a:r>
              <a:rPr lang="hr-HR" sz="2000" dirty="0" smtClean="0"/>
              <a:t>Jeftinoća ubiranja poreza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Suvremeni sadržaj načela pravednosti</a:t>
            </a:r>
            <a:endParaRPr lang="hr-HR" dirty="0"/>
          </a:p>
        </p:txBody>
      </p:sp>
      <p:sp>
        <p:nvSpPr>
          <p:cNvPr id="3" name="Rezervirano mjesto sadržaja 2"/>
          <p:cNvSpPr>
            <a:spLocks noGrp="1"/>
          </p:cNvSpPr>
          <p:nvPr>
            <p:ph sz="quarter" idx="1"/>
          </p:nvPr>
        </p:nvSpPr>
        <p:spPr/>
        <p:txBody>
          <a:bodyPr/>
          <a:lstStyle/>
          <a:p>
            <a:r>
              <a:rPr lang="hr-HR" dirty="0" smtClean="0"/>
              <a:t>Danas su u svim suvremenim poreznim sustavima prisutni napori i nastojanja da se postigne pravedno oporezivanje.</a:t>
            </a:r>
          </a:p>
          <a:p>
            <a:r>
              <a:rPr lang="hr-HR" dirty="0" smtClean="0"/>
              <a:t>Oporezivanje će biti pravedno ukoliko se udovolji zahtjevu općosti u oporezivanju i zahtjevu za ravnomjernošću u rasporedu poreznog tereta.</a:t>
            </a:r>
          </a:p>
          <a:p>
            <a:pPr>
              <a:buNone/>
            </a:pPr>
            <a:endParaRPr lang="hr-HR" dirty="0" smtClean="0"/>
          </a:p>
          <a:p>
            <a:pPr>
              <a:buNone/>
            </a:pPr>
            <a:r>
              <a:rPr lang="hr-HR" dirty="0" smtClean="0"/>
              <a:t> Pravednost u oporezivanju ostvaruje se primjenom načela:</a:t>
            </a:r>
          </a:p>
          <a:p>
            <a:pPr marL="514350" indent="-514350">
              <a:buFont typeface="+mj-lt"/>
              <a:buAutoNum type="arabicPeriod"/>
            </a:pPr>
            <a:r>
              <a:rPr lang="hr-HR" b="1" dirty="0" smtClean="0"/>
              <a:t>opće porezne obveze,</a:t>
            </a:r>
          </a:p>
          <a:p>
            <a:pPr marL="514350" indent="-514350">
              <a:buFont typeface="+mj-lt"/>
              <a:buAutoNum type="arabicPeriod"/>
            </a:pPr>
            <a:r>
              <a:rPr lang="hr-HR" b="1" dirty="0" smtClean="0"/>
              <a:t>ravnomjernosti</a:t>
            </a:r>
            <a:r>
              <a:rPr lang="hr-HR" dirty="0" smtClean="0"/>
              <a:t>.</a:t>
            </a:r>
            <a:endParaRPr lang="hr-H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Načelo opće porezne obveze</a:t>
            </a:r>
            <a:endParaRPr lang="hr-HR" dirty="0"/>
          </a:p>
        </p:txBody>
      </p:sp>
      <p:sp>
        <p:nvSpPr>
          <p:cNvPr id="3" name="Rezervirano mjesto sadržaja 2"/>
          <p:cNvSpPr>
            <a:spLocks noGrp="1"/>
          </p:cNvSpPr>
          <p:nvPr>
            <p:ph sz="quarter" idx="1"/>
          </p:nvPr>
        </p:nvSpPr>
        <p:spPr/>
        <p:txBody>
          <a:bodyPr/>
          <a:lstStyle/>
          <a:p>
            <a:r>
              <a:rPr lang="hr-HR" dirty="0" smtClean="0"/>
              <a:t>Opća porezna obveza znači da su svi stanovnici neke zemlje obvezni na plaćanje poreza.</a:t>
            </a:r>
          </a:p>
          <a:p>
            <a:r>
              <a:rPr lang="hr-HR" dirty="0" smtClean="0"/>
              <a:t>Međutim upravo ovakva primjena ovog načela može narušiti načelo pravednosti ukoliko od oporezivanja ne izuzmemo one koji zbog male ekonomske snage ne mogu platiti porez ili bi im plaćanje poreza ugrozilo egzistenciju.</a:t>
            </a:r>
          </a:p>
          <a:p>
            <a:r>
              <a:rPr lang="hr-HR" dirty="0" smtClean="0"/>
              <a:t>Stoga sva suvremena porezna zakonodavstva predviđaju oslobođenja ili olakšice kod plaćanja poreza za one građane koji toj obvezi bez štete za svoju egzistenciju te egzistenciju članova svoje obitelji ne mogu odgovoriti. </a:t>
            </a:r>
            <a:endParaRPr lang="hr-H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Egzistencijski minimum</a:t>
            </a:r>
            <a:endParaRPr lang="hr-HR" dirty="0"/>
          </a:p>
        </p:txBody>
      </p:sp>
      <p:sp>
        <p:nvSpPr>
          <p:cNvPr id="3" name="Rezervirano mjesto sadržaja 2"/>
          <p:cNvSpPr>
            <a:spLocks noGrp="1"/>
          </p:cNvSpPr>
          <p:nvPr>
            <p:ph sz="quarter" idx="1"/>
          </p:nvPr>
        </p:nvSpPr>
        <p:spPr/>
        <p:txBody>
          <a:bodyPr/>
          <a:lstStyle/>
          <a:p>
            <a:r>
              <a:rPr lang="hr-HR" dirty="0" smtClean="0"/>
              <a:t>Od oporezivanja oslobođeni iznos dohotka ili imovine koji se smatra da je potreban svakom članu zajednice za podmirenje određenog broja i vrste osnovnih potreba.</a:t>
            </a:r>
          </a:p>
          <a:p>
            <a:r>
              <a:rPr lang="hr-HR" dirty="0" smtClean="0"/>
              <a:t>Iznos egzistencijskog minimuma ovisi o ekonomskom, kulturnom, socijalnom i drugom razvoju zajednice.</a:t>
            </a:r>
          </a:p>
          <a:p>
            <a:r>
              <a:rPr lang="hr-HR" dirty="0" smtClean="0"/>
              <a:t>U suvremenim poreznim sustavima se izraz egzistencijski minimum upotrebljava samo uvjetno, a dio koji se za podmirenje osnovnih potreba poreznog obveznika oslobađa od oporezivanja naziva se </a:t>
            </a:r>
            <a:r>
              <a:rPr lang="hr-HR" b="1" dirty="0" smtClean="0"/>
              <a:t>neoporezivi dio</a:t>
            </a:r>
            <a:r>
              <a:rPr lang="hr-HR" dirty="0" smtClean="0"/>
              <a:t>.</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Načelo ravnomjernosti</a:t>
            </a:r>
            <a:endParaRPr lang="hr-HR" dirty="0"/>
          </a:p>
        </p:txBody>
      </p:sp>
      <p:sp>
        <p:nvSpPr>
          <p:cNvPr id="3" name="Rezervirano mjesto sadržaja 2"/>
          <p:cNvSpPr>
            <a:spLocks noGrp="1"/>
          </p:cNvSpPr>
          <p:nvPr>
            <p:ph sz="quarter" idx="1"/>
          </p:nvPr>
        </p:nvSpPr>
        <p:spPr/>
        <p:txBody>
          <a:bodyPr>
            <a:normAutofit lnSpcReduction="10000"/>
          </a:bodyPr>
          <a:lstStyle/>
          <a:p>
            <a:r>
              <a:rPr lang="hr-HR" dirty="0" smtClean="0"/>
              <a:t>Sadržaj pojma treba tumačiti tako da svatko, svaki poreznim obveznik mora snositi određeni dio poreza i time pridonositi podmirenju društvenih potreba.</a:t>
            </a:r>
          </a:p>
          <a:p>
            <a:r>
              <a:rPr lang="hr-HR" dirty="0" smtClean="0"/>
              <a:t>Pitanje je koliki taj teret treba biti?</a:t>
            </a:r>
          </a:p>
          <a:p>
            <a:r>
              <a:rPr lang="hr-HR" dirty="0" smtClean="0"/>
              <a:t>Financijska je teorija suglasna da se ravnomjernost očituje u oporezivanju prema ekonomskoj snazi, svatko treba snositi teret u skladu s veličinom njegove ekonomske/porezne snage.</a:t>
            </a:r>
          </a:p>
          <a:p>
            <a:r>
              <a:rPr lang="hr-HR" dirty="0" smtClean="0"/>
              <a:t>Nekad se smatralo kako se ovo načelo može oživotvoriti samo primjenom proporcionalne tarife, dok se danas smatra kako se to može postići samo primjenom progresivne tarife. </a:t>
            </a:r>
            <a:endParaRPr lang="hr-H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Načelo ravnomjernosti</a:t>
            </a:r>
            <a:endParaRPr lang="hr-HR" dirty="0"/>
          </a:p>
        </p:txBody>
      </p:sp>
      <p:sp>
        <p:nvSpPr>
          <p:cNvPr id="3" name="Rezervirano mjesto sadržaja 2"/>
          <p:cNvSpPr>
            <a:spLocks noGrp="1"/>
          </p:cNvSpPr>
          <p:nvPr>
            <p:ph sz="quarter" idx="1"/>
          </p:nvPr>
        </p:nvSpPr>
        <p:spPr/>
        <p:txBody>
          <a:bodyPr>
            <a:normAutofit lnSpcReduction="10000"/>
          </a:bodyPr>
          <a:lstStyle/>
          <a:p>
            <a:r>
              <a:rPr lang="hr-HR" dirty="0" smtClean="0"/>
              <a:t>Kako bi se ostvarilo načelo ravnomjernosti nije dovoljno samo da se primjenjuju progresivne stope, već je </a:t>
            </a:r>
            <a:r>
              <a:rPr lang="hr-HR" b="1" dirty="0" smtClean="0"/>
              <a:t>vrlo važna i visina primijenjenih progresivnih stopa kao i regresivni učinak posrednih poreza.</a:t>
            </a:r>
          </a:p>
          <a:p>
            <a:r>
              <a:rPr lang="hr-HR" dirty="0" smtClean="0"/>
              <a:t>Javlja se problem utvrđivanja progresije, nije problem utvrditi donju granicu (egzistencijski minimum) već se postavlja pitanje kada porezne stope prestaju rasti.</a:t>
            </a:r>
          </a:p>
          <a:p>
            <a:r>
              <a:rPr lang="hr-HR" dirty="0" smtClean="0"/>
              <a:t>Što strmija progresija, to se efikasnije ostvaruju socijalno-politička načela oporezivanja.</a:t>
            </a:r>
          </a:p>
          <a:p>
            <a:r>
              <a:rPr lang="hr-HR" dirty="0" smtClean="0"/>
              <a:t>Protivnici progresivnog oporezivanja ističu da </a:t>
            </a:r>
            <a:r>
              <a:rPr lang="hr-HR" b="1" dirty="0" smtClean="0"/>
              <a:t>progresija u poreznom sustavu znači samovolju.</a:t>
            </a:r>
            <a:endParaRPr lang="hr-HR"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Nedostaci progresivnog oporezivanja</a:t>
            </a:r>
            <a:endParaRPr lang="hr-HR" dirty="0"/>
          </a:p>
        </p:txBody>
      </p:sp>
      <p:sp>
        <p:nvSpPr>
          <p:cNvPr id="3" name="Rezervirano mjesto sadržaja 2"/>
          <p:cNvSpPr>
            <a:spLocks noGrp="1"/>
          </p:cNvSpPr>
          <p:nvPr>
            <p:ph sz="quarter" idx="1"/>
          </p:nvPr>
        </p:nvSpPr>
        <p:spPr/>
        <p:txBody>
          <a:bodyPr/>
          <a:lstStyle/>
          <a:p>
            <a:r>
              <a:rPr lang="hr-HR" dirty="0" smtClean="0"/>
              <a:t>Ne mogu se utvrditi objektivni kriteriji za utvrđivanje visine poreznih stopa.</a:t>
            </a:r>
          </a:p>
          <a:p>
            <a:r>
              <a:rPr lang="hr-HR" dirty="0" smtClean="0"/>
              <a:t>Progresivni porezi dovode do različitog tretmana poreznih obveznika, kažnjavajući na određeni način najmarljivije i najsposobnije – destimulativan karakter.</a:t>
            </a:r>
          </a:p>
          <a:p>
            <a:pPr>
              <a:buNone/>
            </a:pPr>
            <a:r>
              <a:rPr lang="hr-HR" dirty="0" smtClean="0"/>
              <a:t>Izbor između proporcionalnog i progresivnog oporezivanja je izbor između sigurne nepravednosti i nesigurne pravednosti.</a:t>
            </a:r>
          </a:p>
          <a:p>
            <a:pPr>
              <a:buNone/>
            </a:pPr>
            <a:endParaRPr lang="hr-H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Ostvarenje načela pravednosti</a:t>
            </a:r>
            <a:endParaRPr lang="hr-HR" dirty="0"/>
          </a:p>
        </p:txBody>
      </p:sp>
      <p:sp>
        <p:nvSpPr>
          <p:cNvPr id="3" name="Rezervirano mjesto sadržaja 2"/>
          <p:cNvSpPr>
            <a:spLocks noGrp="1"/>
          </p:cNvSpPr>
          <p:nvPr>
            <p:ph sz="quarter" idx="1"/>
          </p:nvPr>
        </p:nvSpPr>
        <p:spPr/>
        <p:txBody>
          <a:bodyPr>
            <a:normAutofit lnSpcReduction="10000"/>
          </a:bodyPr>
          <a:lstStyle/>
          <a:p>
            <a:r>
              <a:rPr lang="hr-HR" dirty="0" smtClean="0"/>
              <a:t>Bez obzira na primijenjeni modalitet oporezivanja porezni će obveznici kao </a:t>
            </a:r>
            <a:r>
              <a:rPr lang="hr-HR" b="1" dirty="0" smtClean="0"/>
              <a:t>nepravedno </a:t>
            </a:r>
            <a:r>
              <a:rPr lang="hr-HR" dirty="0" smtClean="0"/>
              <a:t>doživjeti oporezivanje kod kojeg je prisutno </a:t>
            </a:r>
            <a:r>
              <a:rPr lang="hr-HR" b="1" dirty="0" smtClean="0"/>
              <a:t>iznimno visoko porezno opterećenje</a:t>
            </a:r>
            <a:r>
              <a:rPr lang="hr-HR" dirty="0" smtClean="0"/>
              <a:t>.</a:t>
            </a:r>
          </a:p>
          <a:p>
            <a:r>
              <a:rPr lang="hr-HR" dirty="0" smtClean="0"/>
              <a:t>Porezni obveznici će </a:t>
            </a:r>
            <a:r>
              <a:rPr lang="hr-HR" b="1" dirty="0" smtClean="0"/>
              <a:t>nepravednim</a:t>
            </a:r>
            <a:r>
              <a:rPr lang="hr-HR" dirty="0" smtClean="0"/>
              <a:t> ocijeniti i ono oporezivanje, u kojem je, i </a:t>
            </a:r>
            <a:r>
              <a:rPr lang="hr-HR" b="1" dirty="0" smtClean="0"/>
              <a:t>pored umjerenog poreznog opterećenja, jedna skupina poreznih obveznika teže ili blaže oporezovana od druge.</a:t>
            </a:r>
          </a:p>
          <a:p>
            <a:r>
              <a:rPr lang="hr-HR" dirty="0" smtClean="0"/>
              <a:t>Opredjeljenje za pravednošću u oporezivanju plaćanjem poreza u skladu sa gospodarskim mogućnostima toliko je važna komponenta suvremenih poreznih sustava i mjera porezne politike da je </a:t>
            </a:r>
            <a:r>
              <a:rPr lang="hr-HR" b="1" dirty="0" smtClean="0"/>
              <a:t>kao postulat normirana u ustavima većine suvremenih zemalja.</a:t>
            </a:r>
            <a:endParaRPr lang="hr-HR"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hr-HR"/>
              <a:t>Porezni teret i porezni moral</a:t>
            </a:r>
          </a:p>
        </p:txBody>
      </p:sp>
      <p:sp>
        <p:nvSpPr>
          <p:cNvPr id="26627" name="Rectangle 3"/>
          <p:cNvSpPr>
            <a:spLocks noGrp="1" noRot="1" noChangeArrowheads="1"/>
          </p:cNvSpPr>
          <p:nvPr>
            <p:ph type="body" idx="1"/>
          </p:nvPr>
        </p:nvSpPr>
        <p:spPr/>
        <p:txBody>
          <a:bodyPr/>
          <a:lstStyle/>
          <a:p>
            <a:pPr>
              <a:lnSpc>
                <a:spcPct val="90000"/>
              </a:lnSpc>
            </a:pPr>
            <a:r>
              <a:rPr lang="hr-HR" sz="2800" b="1"/>
              <a:t>Porezni moral</a:t>
            </a:r>
            <a:r>
              <a:rPr lang="hr-HR" sz="2800"/>
              <a:t> je u uskoj svezi s nastojanjima poreznih obveznika da smanje porezno opterećenje.</a:t>
            </a:r>
          </a:p>
          <a:p>
            <a:pPr>
              <a:lnSpc>
                <a:spcPct val="90000"/>
              </a:lnSpc>
            </a:pPr>
            <a:r>
              <a:rPr lang="hr-HR" sz="2800"/>
              <a:t>Visok porezni moral rezultira malom ili nikakvom potrebom za smanjenjem poreznog opterećenja.</a:t>
            </a:r>
          </a:p>
          <a:p>
            <a:pPr>
              <a:lnSpc>
                <a:spcPct val="90000"/>
              </a:lnSpc>
            </a:pPr>
            <a:r>
              <a:rPr lang="hr-HR" sz="2800"/>
              <a:t>Porezni moral ovisi o nizu čimbenika, ali najvažniji je svakako zadovoljstvo raspodjelom poreznog tereta, odnosno njegova pravedna raspodjela.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hr-HR"/>
              <a:t>Signalno djelovanje porezne evazije</a:t>
            </a:r>
          </a:p>
        </p:txBody>
      </p:sp>
      <p:sp>
        <p:nvSpPr>
          <p:cNvPr id="27651" name="Rectangle 3"/>
          <p:cNvSpPr>
            <a:spLocks noGrp="1" noRot="1" noChangeArrowheads="1"/>
          </p:cNvSpPr>
          <p:nvPr>
            <p:ph type="body" idx="1"/>
          </p:nvPr>
        </p:nvSpPr>
        <p:spPr/>
        <p:txBody>
          <a:bodyPr/>
          <a:lstStyle/>
          <a:p>
            <a:r>
              <a:rPr lang="hr-HR" sz="2800" b="1"/>
              <a:t>Porezna evazija</a:t>
            </a:r>
            <a:r>
              <a:rPr lang="hr-HR" sz="2800"/>
              <a:t> ili otpor plaćanju poreza uglavnom je vezan uz preveliko porezno opterećenje.</a:t>
            </a:r>
          </a:p>
          <a:p>
            <a:r>
              <a:rPr lang="hr-HR" sz="2800"/>
              <a:t>“Swiftov 1</a:t>
            </a:r>
            <a:r>
              <a:rPr lang="hr-HR" sz="2800">
                <a:cs typeface="Arial" charset="0"/>
              </a:rPr>
              <a:t>x1” - ako se porezno opterećenje poveća 50%, neće se ubrati 50% više poreza.</a:t>
            </a:r>
          </a:p>
          <a:p>
            <a:r>
              <a:rPr lang="hr-HR" sz="2800">
                <a:cs typeface="Arial" charset="0"/>
              </a:rPr>
              <a:t>Bez obzira na vrstu i uzroke porezne evazije, ona je </a:t>
            </a:r>
            <a:r>
              <a:rPr lang="hr-HR" sz="2800" b="1">
                <a:cs typeface="Arial" charset="0"/>
              </a:rPr>
              <a:t>signal nezadovoljstva poreznih obveznika</a:t>
            </a:r>
            <a:r>
              <a:rPr lang="hr-HR" sz="2800">
                <a:cs typeface="Arial" charset="0"/>
              </a:rPr>
              <a:t> određenim poreznim oblikom ili poreznim sustavom u cjelini.</a:t>
            </a:r>
            <a:endParaRPr lang="ar-SA" sz="280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Preraspodjela društvenog proizvoda instrumentima porezne politike</a:t>
            </a:r>
            <a:endParaRPr lang="hr-HR" dirty="0"/>
          </a:p>
        </p:txBody>
      </p:sp>
      <p:sp>
        <p:nvSpPr>
          <p:cNvPr id="3" name="Rezervirano mjesto sadržaja 2"/>
          <p:cNvSpPr>
            <a:spLocks noGrp="1"/>
          </p:cNvSpPr>
          <p:nvPr>
            <p:ph sz="quarter" idx="1"/>
          </p:nvPr>
        </p:nvSpPr>
        <p:spPr/>
        <p:txBody>
          <a:bodyPr>
            <a:normAutofit fontScale="92500" lnSpcReduction="10000"/>
          </a:bodyPr>
          <a:lstStyle/>
          <a:p>
            <a:r>
              <a:rPr lang="hr-HR" dirty="0" smtClean="0"/>
              <a:t>Temelji se na načelima oporezivanja te mjestu i ulozi poreza u gospodarstvu i društvu.</a:t>
            </a:r>
          </a:p>
          <a:p>
            <a:r>
              <a:rPr lang="hr-HR" dirty="0" smtClean="0"/>
              <a:t>Po prirodi stvari porezna načela ne moraju biti u skladu jedna s drugima jer se:</a:t>
            </a:r>
          </a:p>
          <a:p>
            <a:pPr marL="514350" indent="-514350">
              <a:buFont typeface="+mj-lt"/>
              <a:buAutoNum type="arabicPeriod"/>
            </a:pPr>
            <a:r>
              <a:rPr lang="hr-HR" dirty="0" smtClean="0"/>
              <a:t>odnose na različita područja i ostavljaju različite tragove (</a:t>
            </a:r>
            <a:r>
              <a:rPr lang="hr-HR" b="1" dirty="0" smtClean="0"/>
              <a:t>željene i neželjene</a:t>
            </a:r>
            <a:r>
              <a:rPr lang="hr-HR" dirty="0" smtClean="0"/>
              <a:t>),</a:t>
            </a:r>
          </a:p>
          <a:p>
            <a:pPr marL="514350" indent="-514350">
              <a:buFont typeface="+mj-lt"/>
              <a:buAutoNum type="arabicPeriod"/>
            </a:pPr>
            <a:r>
              <a:rPr lang="hr-HR" b="1" dirty="0" smtClean="0"/>
              <a:t>ciljevi i učinci oporezivanja nisu jednaki</a:t>
            </a:r>
            <a:r>
              <a:rPr lang="hr-HR" dirty="0" smtClean="0"/>
              <a:t>, osobito ako ih promatramo kroz intencije aktivnog i pasivnog poreznog obveznika (razlike unutar različitih interesnih skupina).</a:t>
            </a:r>
          </a:p>
          <a:p>
            <a:pPr marL="514350" indent="-514350">
              <a:buNone/>
            </a:pPr>
            <a:r>
              <a:rPr lang="hr-HR" dirty="0" err="1" smtClean="0"/>
              <a:t>Npr</a:t>
            </a:r>
            <a:r>
              <a:rPr lang="hr-HR" dirty="0" smtClean="0"/>
              <a:t>. osjetno nepodudaranje u zahtjevima povezanim uz financijsko-politička načela oporezivanja i socijalno-politička načela oporezivanja.</a:t>
            </a:r>
          </a:p>
          <a:p>
            <a:pPr marL="514350" indent="-514350">
              <a:buNone/>
            </a:pP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hr-HR"/>
              <a:t>Prevaljivanje poreznog tereta</a:t>
            </a:r>
          </a:p>
        </p:txBody>
      </p:sp>
      <p:sp>
        <p:nvSpPr>
          <p:cNvPr id="28675" name="Rectangle 3"/>
          <p:cNvSpPr>
            <a:spLocks noGrp="1" noRot="1" noChangeArrowheads="1"/>
          </p:cNvSpPr>
          <p:nvPr>
            <p:ph type="body" idx="1"/>
          </p:nvPr>
        </p:nvSpPr>
        <p:spPr/>
        <p:txBody>
          <a:bodyPr/>
          <a:lstStyle/>
          <a:p>
            <a:r>
              <a:rPr lang="hr-HR" dirty="0"/>
              <a:t>Pretpostavka za prevaljivanje postojanje poreznog tereta.</a:t>
            </a:r>
          </a:p>
          <a:p>
            <a:pPr>
              <a:buFont typeface="Wingdings" pitchFamily="2" charset="2"/>
              <a:buNone/>
            </a:pPr>
            <a:endParaRPr lang="hr-HR" dirty="0"/>
          </a:p>
          <a:p>
            <a:r>
              <a:rPr lang="hr-HR" b="1" dirty="0"/>
              <a:t>Prevaljivanje</a:t>
            </a:r>
            <a:r>
              <a:rPr lang="hr-HR" dirty="0"/>
              <a:t> – prebacivanje poreznog tereta s poreznog subjekta (zakonskog poreznog obveznika) na drugu osobu (najčešće poreznog </a:t>
            </a:r>
            <a:r>
              <a:rPr lang="hr-HR" dirty="0" err="1"/>
              <a:t>destinatara</a:t>
            </a:r>
            <a:r>
              <a:rPr lang="hr-HR"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hr-HR"/>
              <a:t>Signalno djelovanje prevaljivanja</a:t>
            </a:r>
          </a:p>
        </p:txBody>
      </p:sp>
      <p:sp>
        <p:nvSpPr>
          <p:cNvPr id="29699" name="Rectangle 3"/>
          <p:cNvSpPr>
            <a:spLocks noGrp="1" noRot="1" noChangeArrowheads="1"/>
          </p:cNvSpPr>
          <p:nvPr>
            <p:ph type="body" idx="1"/>
          </p:nvPr>
        </p:nvSpPr>
        <p:spPr/>
        <p:txBody>
          <a:bodyPr/>
          <a:lstStyle/>
          <a:p>
            <a:r>
              <a:rPr lang="hr-HR"/>
              <a:t>Ukoliko dođe do </a:t>
            </a:r>
            <a:r>
              <a:rPr lang="hr-HR" b="1"/>
              <a:t>neželjenog prevaljivanja</a:t>
            </a:r>
            <a:r>
              <a:rPr lang="hr-HR"/>
              <a:t> (tamo gdje ga država nije očekivala) potrebna je intervencija jer državi nije samo bitno da ubere odgovarajući iznos poreza, već i da porezno opterećenje snose osobe ili krug osoba koje su za to bile predviđene.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hr-HR"/>
              <a:t>Vrste prevaljivanja poreza</a:t>
            </a:r>
          </a:p>
        </p:txBody>
      </p:sp>
      <p:sp>
        <p:nvSpPr>
          <p:cNvPr id="30723" name="Rectangle 3"/>
          <p:cNvSpPr>
            <a:spLocks noGrp="1" noRot="1" noChangeArrowheads="1"/>
          </p:cNvSpPr>
          <p:nvPr>
            <p:ph type="body" idx="1"/>
          </p:nvPr>
        </p:nvSpPr>
        <p:spPr/>
        <p:txBody>
          <a:bodyPr/>
          <a:lstStyle/>
          <a:p>
            <a:pPr marL="609600" indent="-609600">
              <a:lnSpc>
                <a:spcPct val="80000"/>
              </a:lnSpc>
              <a:buFont typeface="Wingdings" pitchFamily="2" charset="2"/>
              <a:buAutoNum type="arabicPeriod"/>
            </a:pPr>
            <a:r>
              <a:rPr lang="hr-HR" sz="2400" b="1"/>
              <a:t>Željeno i neželjeno prevaljivanje</a:t>
            </a:r>
            <a:r>
              <a:rPr lang="hr-HR" sz="2400"/>
              <a:t> – kriterij razlikovanja intencija zakonodavca o nositelju poreznog tereta.</a:t>
            </a:r>
          </a:p>
          <a:p>
            <a:pPr marL="609600" indent="-609600">
              <a:lnSpc>
                <a:spcPct val="80000"/>
              </a:lnSpc>
              <a:buFont typeface="Wingdings" pitchFamily="2" charset="2"/>
              <a:buAutoNum type="arabicPeriod"/>
            </a:pPr>
            <a:r>
              <a:rPr lang="hr-HR" sz="2400" b="1"/>
              <a:t>Prevaljivanje unaprijed i unazad </a:t>
            </a:r>
            <a:r>
              <a:rPr lang="hr-HR" sz="2400"/>
              <a:t>– kriterij razlikovanja vrijeme u kojem je prevaljivanje izvršeno.</a:t>
            </a:r>
          </a:p>
          <a:p>
            <a:pPr marL="609600" indent="-609600">
              <a:lnSpc>
                <a:spcPct val="80000"/>
              </a:lnSpc>
              <a:buFont typeface="Wingdings" pitchFamily="2" charset="2"/>
              <a:buAutoNum type="arabicPeriod"/>
            </a:pPr>
            <a:r>
              <a:rPr lang="hr-HR" sz="2400" b="1"/>
              <a:t>Jednostruko ili višestruko prevaljivanje</a:t>
            </a:r>
            <a:r>
              <a:rPr lang="hr-HR" sz="2400"/>
              <a:t> – kriterij razlikovanja koliko se puta porezni teret uspio prevaliti.</a:t>
            </a:r>
          </a:p>
          <a:p>
            <a:pPr marL="609600" indent="-609600">
              <a:lnSpc>
                <a:spcPct val="80000"/>
              </a:lnSpc>
              <a:buFont typeface="Wingdings" pitchFamily="2" charset="2"/>
              <a:buAutoNum type="arabicPeriod"/>
            </a:pPr>
            <a:r>
              <a:rPr lang="hr-HR" sz="2400" b="1"/>
              <a:t>Dijagonalno prevaljivanje</a:t>
            </a:r>
            <a:r>
              <a:rPr lang="hr-HR" sz="2400"/>
              <a:t> – tehnika “konjićevog skoka” porez koji bi trebao opterećivati jedno dobro preseljen je na neko drugo dobro.</a:t>
            </a:r>
          </a:p>
          <a:p>
            <a:pPr marL="609600" indent="-609600">
              <a:lnSpc>
                <a:spcPct val="80000"/>
              </a:lnSpc>
              <a:buFont typeface="Wingdings" pitchFamily="2" charset="2"/>
              <a:buAutoNum type="arabicPeriod"/>
            </a:pPr>
            <a:endParaRPr lang="hr-HR"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hr-HR"/>
              <a:t>Višestruko oporezivanje</a:t>
            </a:r>
          </a:p>
        </p:txBody>
      </p:sp>
      <p:sp>
        <p:nvSpPr>
          <p:cNvPr id="31747" name="Rectangle 3"/>
          <p:cNvSpPr>
            <a:spLocks noGrp="1" noRot="1" noChangeArrowheads="1"/>
          </p:cNvSpPr>
          <p:nvPr>
            <p:ph type="body" idx="1"/>
          </p:nvPr>
        </p:nvSpPr>
        <p:spPr/>
        <p:txBody>
          <a:bodyPr/>
          <a:lstStyle/>
          <a:p>
            <a:r>
              <a:rPr lang="hr-HR"/>
              <a:t>Budući da se svaki porezni sustav sastoji od više različitih poreznih oblika moguće je da isti porezni obveznik u istom poreznom razdoblju plaća dva ili više poreza. </a:t>
            </a:r>
          </a:p>
          <a:p>
            <a:pPr>
              <a:buFont typeface="Wingdings" pitchFamily="2" charset="2"/>
              <a:buNone/>
            </a:pPr>
            <a:endParaRPr lang="hr-HR"/>
          </a:p>
          <a:p>
            <a:pPr>
              <a:buFont typeface="Wingdings" pitchFamily="2" charset="2"/>
              <a:buNone/>
            </a:pPr>
            <a:r>
              <a:rPr lang="hr-HR">
                <a:latin typeface="Batang" pitchFamily="18" charset="-127"/>
                <a:ea typeface="Batang" pitchFamily="18" charset="-127"/>
              </a:rPr>
              <a:t>→</a:t>
            </a:r>
            <a:r>
              <a:rPr lang="hr-HR"/>
              <a:t> </a:t>
            </a:r>
            <a:r>
              <a:rPr lang="hr-HR" b="1"/>
              <a:t>VIŠESTRUKO OPOREZIVANJE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hr-HR"/>
              <a:t>Oblici višestrukog oporezivanja</a:t>
            </a:r>
          </a:p>
        </p:txBody>
      </p:sp>
      <p:sp>
        <p:nvSpPr>
          <p:cNvPr id="32771" name="Rectangle 3"/>
          <p:cNvSpPr>
            <a:spLocks noGrp="1" noRot="1" noChangeArrowheads="1"/>
          </p:cNvSpPr>
          <p:nvPr>
            <p:ph type="body" idx="1"/>
          </p:nvPr>
        </p:nvSpPr>
        <p:spPr/>
        <p:txBody>
          <a:bodyPr/>
          <a:lstStyle/>
          <a:p>
            <a:pPr marL="609600" indent="-609600">
              <a:buFont typeface="Wingdings" pitchFamily="2" charset="2"/>
              <a:buAutoNum type="arabicPeriod"/>
            </a:pPr>
            <a:r>
              <a:rPr lang="hr-HR" b="1"/>
              <a:t>Nadoporezivanje </a:t>
            </a:r>
            <a:r>
              <a:rPr lang="hr-HR"/>
              <a:t>– jedan porezni obveznik, više istovrsnih poreza, više poreznih vjerovnika različitog ranga.</a:t>
            </a:r>
          </a:p>
          <a:p>
            <a:pPr marL="609600" indent="-609600">
              <a:buFont typeface="Wingdings" pitchFamily="2" charset="2"/>
              <a:buAutoNum type="arabicPeriod"/>
            </a:pPr>
            <a:r>
              <a:rPr lang="hr-HR" b="1"/>
              <a:t>Kumuliranje poreza </a:t>
            </a:r>
            <a:r>
              <a:rPr lang="hr-HR"/>
              <a:t>– jedan porezni obveznik, jedan porezni izvor, više raznovrsnih poreza.</a:t>
            </a:r>
          </a:p>
          <a:p>
            <a:pPr marL="609600" indent="-609600">
              <a:buFont typeface="Wingdings" pitchFamily="2" charset="2"/>
              <a:buAutoNum type="arabicPeriod"/>
            </a:pPr>
            <a:r>
              <a:rPr lang="hr-HR" b="1"/>
              <a:t>Dvostruko oporezivanje</a:t>
            </a:r>
            <a:r>
              <a:rPr lang="hr-HR"/>
              <a:t> – juridičko ili pravno i ekonomsko.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hr-HR"/>
              <a:t>Pravno dvostruko oporezivanje</a:t>
            </a:r>
          </a:p>
        </p:txBody>
      </p:sp>
      <p:sp>
        <p:nvSpPr>
          <p:cNvPr id="33795" name="Rectangle 3"/>
          <p:cNvSpPr>
            <a:spLocks noGrp="1" noRot="1" noChangeArrowheads="1"/>
          </p:cNvSpPr>
          <p:nvPr>
            <p:ph type="body" idx="1"/>
          </p:nvPr>
        </p:nvSpPr>
        <p:spPr/>
        <p:txBody>
          <a:bodyPr/>
          <a:lstStyle/>
          <a:p>
            <a:pPr>
              <a:lnSpc>
                <a:spcPct val="80000"/>
              </a:lnSpc>
              <a:buFont typeface="Wingdings" pitchFamily="2" charset="2"/>
              <a:buNone/>
            </a:pPr>
            <a:r>
              <a:rPr lang="hr-HR" sz="2400"/>
              <a:t> </a:t>
            </a:r>
            <a:r>
              <a:rPr lang="hr-HR" sz="2400" b="1"/>
              <a:t>Karakterizira ga:</a:t>
            </a:r>
          </a:p>
          <a:p>
            <a:pPr>
              <a:lnSpc>
                <a:spcPct val="80000"/>
              </a:lnSpc>
              <a:buFont typeface="Wingdings" pitchFamily="2" charset="2"/>
              <a:buNone/>
            </a:pPr>
            <a:endParaRPr lang="hr-HR" sz="2400" b="1"/>
          </a:p>
          <a:p>
            <a:pPr>
              <a:lnSpc>
                <a:spcPct val="80000"/>
              </a:lnSpc>
              <a:buFont typeface="Wingdings" pitchFamily="2" charset="2"/>
              <a:buNone/>
            </a:pPr>
            <a:r>
              <a:rPr lang="hr-HR" sz="2400"/>
              <a:t> - jedan porezni obveznik,</a:t>
            </a:r>
          </a:p>
          <a:p>
            <a:pPr>
              <a:lnSpc>
                <a:spcPct val="80000"/>
              </a:lnSpc>
              <a:buFont typeface="Wingdings" pitchFamily="2" charset="2"/>
              <a:buNone/>
            </a:pPr>
            <a:r>
              <a:rPr lang="hr-HR" sz="2400"/>
              <a:t> - isti, odnosno istovrsni porez,</a:t>
            </a:r>
          </a:p>
          <a:p>
            <a:pPr>
              <a:lnSpc>
                <a:spcPct val="80000"/>
              </a:lnSpc>
              <a:buFont typeface="Wingdings" pitchFamily="2" charset="2"/>
              <a:buNone/>
            </a:pPr>
            <a:r>
              <a:rPr lang="hr-HR" sz="2400"/>
              <a:t> - dva porezna vjerovnika istog ranga,</a:t>
            </a:r>
          </a:p>
          <a:p>
            <a:pPr>
              <a:lnSpc>
                <a:spcPct val="80000"/>
              </a:lnSpc>
              <a:buFont typeface="Wingdings" pitchFamily="2" charset="2"/>
              <a:buNone/>
            </a:pPr>
            <a:r>
              <a:rPr lang="hr-HR" sz="2400"/>
              <a:t> - dvokratno istodobno plaćanje.</a:t>
            </a:r>
          </a:p>
          <a:p>
            <a:pPr>
              <a:lnSpc>
                <a:spcPct val="80000"/>
              </a:lnSpc>
              <a:buFont typeface="Wingdings" pitchFamily="2" charset="2"/>
              <a:buNone/>
            </a:pPr>
            <a:endParaRPr lang="hr-HR" sz="2400"/>
          </a:p>
          <a:p>
            <a:pPr>
              <a:lnSpc>
                <a:spcPct val="80000"/>
              </a:lnSpc>
              <a:buFont typeface="Wingdings" pitchFamily="2" charset="2"/>
              <a:buNone/>
            </a:pPr>
            <a:r>
              <a:rPr lang="hr-HR" sz="2400" b="1"/>
              <a:t>Primjer: </a:t>
            </a:r>
            <a:r>
              <a:rPr lang="hr-HR" sz="2400"/>
              <a:t>porezni obveznik ima kuću u državi A koja oporezivanje vrši prema mjestu gdje se imovina nalazi, a živi u državi B gdje se imovina oporezuje prema mjestu prebivališta/boravišta vlasnika imovine.</a:t>
            </a:r>
            <a:endParaRPr lang="hr-HR" sz="2400" b="1"/>
          </a:p>
          <a:p>
            <a:pPr>
              <a:lnSpc>
                <a:spcPct val="80000"/>
              </a:lnSpc>
              <a:buFont typeface="Wingdings" pitchFamily="2" charset="2"/>
              <a:buNone/>
            </a:pPr>
            <a:endParaRPr lang="hr-HR" sz="24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hr-HR" dirty="0" smtClean="0"/>
              <a:t>Ekonomsko</a:t>
            </a:r>
            <a:r>
              <a:rPr lang="hr-HR" dirty="0" smtClean="0"/>
              <a:t> </a:t>
            </a:r>
            <a:r>
              <a:rPr lang="hr-HR" dirty="0"/>
              <a:t>dvostruko oporezivanje</a:t>
            </a:r>
          </a:p>
        </p:txBody>
      </p:sp>
      <p:sp>
        <p:nvSpPr>
          <p:cNvPr id="33795" name="Rectangle 3"/>
          <p:cNvSpPr>
            <a:spLocks noGrp="1" noRot="1" noChangeArrowheads="1"/>
          </p:cNvSpPr>
          <p:nvPr>
            <p:ph type="body" idx="1"/>
          </p:nvPr>
        </p:nvSpPr>
        <p:spPr/>
        <p:txBody>
          <a:bodyPr/>
          <a:lstStyle/>
          <a:p>
            <a:pPr>
              <a:lnSpc>
                <a:spcPct val="80000"/>
              </a:lnSpc>
              <a:buFont typeface="Wingdings" pitchFamily="2" charset="2"/>
              <a:buNone/>
            </a:pPr>
            <a:r>
              <a:rPr lang="hr-HR" sz="2400" dirty="0"/>
              <a:t> </a:t>
            </a:r>
            <a:r>
              <a:rPr lang="hr-HR" sz="2400" b="1" dirty="0"/>
              <a:t>Karakterizira ga:</a:t>
            </a:r>
          </a:p>
          <a:p>
            <a:pPr>
              <a:lnSpc>
                <a:spcPct val="80000"/>
              </a:lnSpc>
              <a:buFont typeface="Wingdings" pitchFamily="2" charset="2"/>
              <a:buNone/>
            </a:pPr>
            <a:endParaRPr lang="hr-HR" sz="2400" b="1" dirty="0"/>
          </a:p>
          <a:p>
            <a:pPr>
              <a:lnSpc>
                <a:spcPct val="80000"/>
              </a:lnSpc>
              <a:buFont typeface="Wingdings" pitchFamily="2" charset="2"/>
              <a:buNone/>
            </a:pPr>
            <a:r>
              <a:rPr lang="hr-HR" sz="2400" dirty="0"/>
              <a:t> - </a:t>
            </a:r>
            <a:r>
              <a:rPr lang="hr-HR" sz="2400" dirty="0" smtClean="0"/>
              <a:t>dva različita poreza</a:t>
            </a:r>
            <a:r>
              <a:rPr lang="hr-HR" sz="2400" dirty="0" smtClean="0"/>
              <a:t>,</a:t>
            </a:r>
            <a:endParaRPr lang="hr-HR" sz="2400" dirty="0"/>
          </a:p>
          <a:p>
            <a:pPr>
              <a:lnSpc>
                <a:spcPct val="80000"/>
              </a:lnSpc>
              <a:buFont typeface="Wingdings" pitchFamily="2" charset="2"/>
              <a:buNone/>
            </a:pPr>
            <a:r>
              <a:rPr lang="hr-HR" sz="2400" dirty="0"/>
              <a:t> - </a:t>
            </a:r>
            <a:r>
              <a:rPr lang="hr-HR" sz="2400" dirty="0" smtClean="0"/>
              <a:t>dva formalno različita porezna obveznika</a:t>
            </a:r>
            <a:r>
              <a:rPr lang="hr-HR" sz="2400" dirty="0" smtClean="0"/>
              <a:t>,</a:t>
            </a:r>
            <a:endParaRPr lang="hr-HR" sz="2400" dirty="0"/>
          </a:p>
          <a:p>
            <a:pPr>
              <a:lnSpc>
                <a:spcPct val="80000"/>
              </a:lnSpc>
              <a:buFont typeface="Wingdings" pitchFamily="2" charset="2"/>
              <a:buNone/>
            </a:pPr>
            <a:r>
              <a:rPr lang="hr-HR" sz="2400" dirty="0"/>
              <a:t> - </a:t>
            </a:r>
            <a:r>
              <a:rPr lang="hr-HR" sz="2400" dirty="0" smtClean="0"/>
              <a:t>jedan nositelj (ekonomskog ) poreznog opterećenja</a:t>
            </a:r>
            <a:r>
              <a:rPr lang="hr-HR" sz="2400" dirty="0" smtClean="0"/>
              <a:t>.</a:t>
            </a:r>
            <a:endParaRPr lang="hr-HR" sz="2400" dirty="0"/>
          </a:p>
          <a:p>
            <a:pPr>
              <a:lnSpc>
                <a:spcPct val="80000"/>
              </a:lnSpc>
              <a:buFont typeface="Wingdings" pitchFamily="2" charset="2"/>
              <a:buNone/>
            </a:pPr>
            <a:endParaRPr lang="hr-HR" sz="2400" dirty="0"/>
          </a:p>
          <a:p>
            <a:pPr>
              <a:lnSpc>
                <a:spcPct val="80000"/>
              </a:lnSpc>
              <a:buFont typeface="Wingdings" pitchFamily="2" charset="2"/>
              <a:buNone/>
            </a:pPr>
            <a:r>
              <a:rPr lang="hr-HR" sz="2400" b="1" dirty="0"/>
              <a:t>Primjer: </a:t>
            </a:r>
            <a:r>
              <a:rPr lang="hr-HR" sz="2400" dirty="0" smtClean="0"/>
              <a:t>plaćanje poreza na dohodak na dividende (raspoređenu dobit), iako je na njih kao neraspoređenu dobit bio već plaćen porez na dobit</a:t>
            </a:r>
            <a:r>
              <a:rPr lang="hr-HR" sz="2400" dirty="0" smtClean="0"/>
              <a:t>.</a:t>
            </a:r>
            <a:endParaRPr lang="hr-HR" sz="2400" b="1" dirty="0"/>
          </a:p>
          <a:p>
            <a:pPr>
              <a:lnSpc>
                <a:spcPct val="80000"/>
              </a:lnSpc>
              <a:buFont typeface="Wingdings" pitchFamily="2" charset="2"/>
              <a:buNone/>
            </a:pPr>
            <a:endParaRPr lang="hr-HR"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Zaštita ljudskih prava i sloboda i porezni sustav</a:t>
            </a:r>
            <a:endParaRPr lang="hr-HR" dirty="0"/>
          </a:p>
        </p:txBody>
      </p:sp>
      <p:sp>
        <p:nvSpPr>
          <p:cNvPr id="3" name="Rezervirano mjesto sadržaja 2"/>
          <p:cNvSpPr>
            <a:spLocks noGrp="1"/>
          </p:cNvSpPr>
          <p:nvPr>
            <p:ph sz="quarter" idx="1"/>
          </p:nvPr>
        </p:nvSpPr>
        <p:spPr/>
        <p:txBody>
          <a:bodyPr>
            <a:normAutofit fontScale="92500" lnSpcReduction="10000"/>
          </a:bodyPr>
          <a:lstStyle/>
          <a:p>
            <a:r>
              <a:rPr lang="hr-HR" b="1" dirty="0" smtClean="0"/>
              <a:t>Specifičnost porezno-pravnog </a:t>
            </a:r>
            <a:r>
              <a:rPr lang="hr-HR" dirty="0" smtClean="0"/>
              <a:t>odnosa za razliku od ostalih vrsta pravnih odnosa vidi se u </a:t>
            </a:r>
            <a:r>
              <a:rPr lang="hr-HR" b="1" dirty="0" smtClean="0"/>
              <a:t>neravnopravnom položaju njegovih subjekata</a:t>
            </a:r>
            <a:r>
              <a:rPr lang="hr-HR" dirty="0" smtClean="0"/>
              <a:t> (države s jedne strane i fizičke ili pravne osobe s druge strane), kao i u njegovom </a:t>
            </a:r>
            <a:r>
              <a:rPr lang="hr-HR" b="1" dirty="0" smtClean="0"/>
              <a:t>javno-pravnom karakteru</a:t>
            </a:r>
            <a:r>
              <a:rPr lang="hr-HR" dirty="0" smtClean="0"/>
              <a:t>.</a:t>
            </a:r>
          </a:p>
          <a:p>
            <a:r>
              <a:rPr lang="hr-HR" dirty="0" smtClean="0"/>
              <a:t>Od trenutka rođenja svaki je čovjek porezni obveznik i potencijalni sudionik porezno-pravnog odnosa.</a:t>
            </a:r>
          </a:p>
          <a:p>
            <a:r>
              <a:rPr lang="hr-HR" dirty="0" smtClean="0"/>
              <a:t>Gospodarske odluke (potrošačke, investicijske) građana pod snažnim su utjecajem mjera porezne politike koje su u primjeni u nekoj zemlji.</a:t>
            </a:r>
          </a:p>
          <a:p>
            <a:r>
              <a:rPr lang="hr-HR" dirty="0" smtClean="0"/>
              <a:t>Upravo u segmentu poreza i porezne politike pojedinac je u najbližem odnosu s državom. </a:t>
            </a:r>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Porezno-pravni propisi</a:t>
            </a:r>
            <a:endParaRPr lang="hr-HR" dirty="0"/>
          </a:p>
        </p:txBody>
      </p:sp>
      <p:sp>
        <p:nvSpPr>
          <p:cNvPr id="3" name="Rezervirano mjesto sadržaja 2"/>
          <p:cNvSpPr>
            <a:spLocks noGrp="1"/>
          </p:cNvSpPr>
          <p:nvPr>
            <p:ph sz="quarter" idx="1"/>
          </p:nvPr>
        </p:nvSpPr>
        <p:spPr/>
        <p:txBody>
          <a:bodyPr/>
          <a:lstStyle/>
          <a:p>
            <a:r>
              <a:rPr lang="hr-HR" dirty="0" smtClean="0"/>
              <a:t>Moraju biti obličeni na način da se oživotvori ideja porezne pravednosti.</a:t>
            </a:r>
          </a:p>
          <a:p>
            <a:r>
              <a:rPr lang="hr-HR" dirty="0" smtClean="0"/>
              <a:t>Vezani su uz konkretnu zakonsku regulaciju pojedinih poreznih oblika, kao i reguliranje položaja poreznih obveznika u porezno-pravnom odnosu i propise vezane uz postupak utvrđivanja i naplate poreza.</a:t>
            </a:r>
          </a:p>
          <a:p>
            <a:r>
              <a:rPr lang="hr-HR" dirty="0" smtClean="0"/>
              <a:t>Uz to u suvremenim poreznim sustavima pred porezno zakonodavstvo postavlja se i zahtjev za zaštitu ljudskih prava i sloboda. </a:t>
            </a:r>
          </a:p>
          <a:p>
            <a:endParaRPr lang="hr-H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Zaštita prava na ljudsko dostojanstvo</a:t>
            </a:r>
            <a:endParaRPr lang="hr-HR" dirty="0"/>
          </a:p>
        </p:txBody>
      </p:sp>
      <p:sp>
        <p:nvSpPr>
          <p:cNvPr id="3" name="Rezervirano mjesto sadržaja 2"/>
          <p:cNvSpPr>
            <a:spLocks noGrp="1"/>
          </p:cNvSpPr>
          <p:nvPr>
            <p:ph sz="quarter" idx="1"/>
          </p:nvPr>
        </p:nvSpPr>
        <p:spPr/>
        <p:txBody>
          <a:bodyPr/>
          <a:lstStyle/>
          <a:p>
            <a:r>
              <a:rPr lang="hr-HR" dirty="0" smtClean="0"/>
              <a:t>U koncepciji međunarodnih pravila o zaštiti prava čovjeka, pravo na ljudsko dostojanstvo zauzima središnje mjesto.</a:t>
            </a:r>
          </a:p>
          <a:p>
            <a:r>
              <a:rPr lang="hr-HR" dirty="0" smtClean="0"/>
              <a:t>U Ustavu RH </a:t>
            </a:r>
            <a:r>
              <a:rPr lang="hr-HR" dirty="0" err="1" smtClean="0"/>
              <a:t>čl</a:t>
            </a:r>
            <a:r>
              <a:rPr lang="hr-HR" dirty="0" smtClean="0"/>
              <a:t>. 35 navedeno je kako svaki građanin ima pravo na pravnu zaštitu svog osobnog i obiteljskog života, dostojanstva, ugleda i časti.</a:t>
            </a:r>
          </a:p>
          <a:p>
            <a:r>
              <a:rPr lang="hr-HR" dirty="0" smtClean="0"/>
              <a:t>Čovjekovo pravo na dostojanstvo može se povrijediti na način da se propisanom visinom poreza do te mjere umanji gospodarska snaga da možemo kazati kako se vrijeđa njegova čast, zasluge i </a:t>
            </a:r>
            <a:r>
              <a:rPr lang="hr-HR" dirty="0" err="1" smtClean="0"/>
              <a:t>sl</a:t>
            </a:r>
            <a:r>
              <a:rPr lang="hr-HR" dirty="0" smtClean="0"/>
              <a:t>.</a:t>
            </a:r>
          </a:p>
          <a:p>
            <a:pPr>
              <a:buNone/>
            </a:pP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Pravednost u oporezivanju</a:t>
            </a:r>
            <a:endParaRPr lang="hr-HR" dirty="0"/>
          </a:p>
        </p:txBody>
      </p:sp>
      <p:sp>
        <p:nvSpPr>
          <p:cNvPr id="3" name="Rezervirano mjesto sadržaja 2"/>
          <p:cNvSpPr>
            <a:spLocks noGrp="1"/>
          </p:cNvSpPr>
          <p:nvPr>
            <p:ph sz="quarter" idx="1"/>
          </p:nvPr>
        </p:nvSpPr>
        <p:spPr/>
        <p:txBody>
          <a:bodyPr>
            <a:normAutofit lnSpcReduction="10000"/>
          </a:bodyPr>
          <a:lstStyle/>
          <a:p>
            <a:r>
              <a:rPr lang="hr-HR" dirty="0" smtClean="0"/>
              <a:t>Osnovno načelo na kojem se treba temeljiti svaki porezni sustav.</a:t>
            </a:r>
          </a:p>
          <a:p>
            <a:r>
              <a:rPr lang="hr-HR" dirty="0" smtClean="0"/>
              <a:t>Prisutan je u povijesti ljudskog društva koliko i oporezivanje.</a:t>
            </a:r>
          </a:p>
          <a:p>
            <a:r>
              <a:rPr lang="hr-HR" dirty="0" smtClean="0"/>
              <a:t>Zahtjevom za pravednošću u oporezivanju opravdava se gotovo svaka promjena u oporezivanju.</a:t>
            </a:r>
          </a:p>
          <a:p>
            <a:r>
              <a:rPr lang="hr-HR" b="1" dirty="0" smtClean="0"/>
              <a:t>E. Kant</a:t>
            </a:r>
            <a:r>
              <a:rPr lang="hr-HR" dirty="0" smtClean="0"/>
              <a:t>: “ Nestane li pravednosti, onda ne vrijedi više ni živjeti.”</a:t>
            </a:r>
          </a:p>
          <a:p>
            <a:r>
              <a:rPr lang="hr-HR" dirty="0" smtClean="0"/>
              <a:t>Bez obzira zbog kojih je ciljeva neki porez uveden on se na poreznog obveznika odražava na više različitih načina.</a:t>
            </a:r>
          </a:p>
          <a:p>
            <a:pPr>
              <a:buNone/>
            </a:pPr>
            <a:endParaRPr lang="hr-HR" dirty="0" smtClean="0"/>
          </a:p>
          <a:p>
            <a:pPr>
              <a:buNone/>
            </a:pPr>
            <a:r>
              <a:rPr lang="hr-HR" dirty="0" smtClean="0"/>
              <a:t> </a:t>
            </a:r>
          </a:p>
          <a:p>
            <a:endParaRPr lang="hr-H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Zaštita ljudskog dostojanstva poreznim propisima</a:t>
            </a:r>
            <a:endParaRPr lang="hr-HR" dirty="0"/>
          </a:p>
        </p:txBody>
      </p:sp>
      <p:sp>
        <p:nvSpPr>
          <p:cNvPr id="3" name="Rezervirano mjesto sadržaja 2"/>
          <p:cNvSpPr>
            <a:spLocks noGrp="1"/>
          </p:cNvSpPr>
          <p:nvPr>
            <p:ph sz="quarter" idx="1"/>
          </p:nvPr>
        </p:nvSpPr>
        <p:spPr/>
        <p:txBody>
          <a:bodyPr/>
          <a:lstStyle/>
          <a:p>
            <a:r>
              <a:rPr lang="hr-HR" dirty="0" smtClean="0"/>
              <a:t>Na način da se:</a:t>
            </a:r>
          </a:p>
          <a:p>
            <a:pPr>
              <a:buNone/>
            </a:pPr>
            <a:r>
              <a:rPr lang="hr-HR" dirty="0" smtClean="0"/>
              <a:t> a) dio dohotka (minimum za egzistenciju) ne oporezuje ili da mu se smanji porezni dug,</a:t>
            </a:r>
          </a:p>
          <a:p>
            <a:pPr>
              <a:buNone/>
            </a:pPr>
            <a:r>
              <a:rPr lang="hr-HR" dirty="0" smtClean="0"/>
              <a:t> b) priznaju porezne povlastice pri kupnji proizvoda nužnih za život,</a:t>
            </a:r>
          </a:p>
          <a:p>
            <a:pPr>
              <a:buNone/>
            </a:pPr>
            <a:r>
              <a:rPr lang="hr-HR" dirty="0" smtClean="0"/>
              <a:t> c) ukupno porezno opterećenje svede na razumnu mjeru.</a:t>
            </a:r>
          </a:p>
          <a:p>
            <a:pPr>
              <a:buNone/>
            </a:pPr>
            <a:r>
              <a:rPr lang="hr-HR" dirty="0" smtClean="0"/>
              <a:t>Na taj se način poreznim obveznicima, ali i onima na koje je porezni teret prevaljen, osigurava zadovoljenje onih potreba koje su minimalne, ali bitne za očuvanje ljudskog dostojanstva.</a:t>
            </a:r>
          </a:p>
          <a:p>
            <a:pPr>
              <a:buNone/>
            </a:pPr>
            <a:endParaRPr lang="hr-HR" dirty="0" smtClean="0"/>
          </a:p>
          <a:p>
            <a:pPr>
              <a:buNone/>
            </a:pPr>
            <a:endParaRPr lang="hr-HR" dirty="0" smtClean="0"/>
          </a:p>
          <a:p>
            <a:pPr>
              <a:buNone/>
            </a:pPr>
            <a:endParaRPr lang="hr-H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Zaštita privatnosti poreznim propisima</a:t>
            </a:r>
            <a:endParaRPr lang="hr-HR" dirty="0"/>
          </a:p>
        </p:txBody>
      </p:sp>
      <p:sp>
        <p:nvSpPr>
          <p:cNvPr id="3" name="Rezervirano mjesto sadržaja 2"/>
          <p:cNvSpPr>
            <a:spLocks noGrp="1"/>
          </p:cNvSpPr>
          <p:nvPr>
            <p:ph sz="quarter" idx="1"/>
          </p:nvPr>
        </p:nvSpPr>
        <p:spPr/>
        <p:txBody>
          <a:bodyPr/>
          <a:lstStyle/>
          <a:p>
            <a:r>
              <a:rPr lang="hr-HR" dirty="0" smtClean="0"/>
              <a:t>Pravo na zaštitu privatnosti može se nekažnjeno povrijediti prema Europskoj konvenciji o ljudskim pravima samo kad se radi o interesima od državne sigurnosti, javnog reda i mira, radi gospodarske dobrobiti zemlje, sprječavanja nereda i zločina ili radi zaštite prava i slobode drugih.</a:t>
            </a:r>
          </a:p>
          <a:p>
            <a:r>
              <a:rPr lang="hr-HR" dirty="0" smtClean="0"/>
              <a:t>U segmentu porezno-pravnih odnosa to znači da porezni obveznik nije dužan dati svaku izjavu koju bi mogao dati.</a:t>
            </a:r>
          </a:p>
          <a:p>
            <a:r>
              <a:rPr lang="hr-HR" dirty="0" smtClean="0"/>
              <a:t>Iz ovoga se može zaključiti kako je povreda nečije privatnosti i zahtjev za uvidom u sve privatne izdatke poreznog obveznika od strane poreznih tijela. </a:t>
            </a: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Zaštita privatnog vlasništva poreznim propisima</a:t>
            </a:r>
            <a:endParaRPr lang="hr-HR" dirty="0"/>
          </a:p>
        </p:txBody>
      </p:sp>
      <p:sp>
        <p:nvSpPr>
          <p:cNvPr id="3" name="Rezervirano mjesto sadržaja 2"/>
          <p:cNvSpPr>
            <a:spLocks noGrp="1"/>
          </p:cNvSpPr>
          <p:nvPr>
            <p:ph sz="quarter" idx="1"/>
          </p:nvPr>
        </p:nvSpPr>
        <p:spPr/>
        <p:txBody>
          <a:bodyPr/>
          <a:lstStyle/>
          <a:p>
            <a:r>
              <a:rPr lang="hr-HR" dirty="0" smtClean="0"/>
              <a:t>Privatno se vlasništvo može ugroziti na području poreza samo iznimno visokim poreznim opterećenjem imovine.</a:t>
            </a:r>
          </a:p>
          <a:p>
            <a:r>
              <a:rPr lang="hr-HR" dirty="0" smtClean="0"/>
              <a:t>Iz svega navedenog može se zaključiti kako kreatori poreznog sustava, a zatim i izvršna i upravna tijela koja taj sustav provode, u svojim aktivnostima na području oporezivanja svakako moraju više voditi računa o poreznom obvezniku.</a:t>
            </a:r>
            <a:endParaRPr lang="hr-H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hr-HR" dirty="0" smtClean="0">
                <a:latin typeface="Baskerville Old Face" pitchFamily="18" charset="0"/>
              </a:rPr>
              <a:t> Porezni moral i opterećenje u tranzicijskim zemljama</a:t>
            </a:r>
            <a:endParaRPr lang="en-US" dirty="0">
              <a:latin typeface="Baskerville Old Face" pitchFamily="18" charset="0"/>
            </a:endParaRPr>
          </a:p>
        </p:txBody>
      </p:sp>
      <p:sp>
        <p:nvSpPr>
          <p:cNvPr id="3" name="Content Placeholder 2"/>
          <p:cNvSpPr>
            <a:spLocks noGrp="1"/>
          </p:cNvSpPr>
          <p:nvPr>
            <p:ph idx="1"/>
          </p:nvPr>
        </p:nvSpPr>
        <p:spPr>
          <a:xfrm>
            <a:off x="685800" y="2057400"/>
            <a:ext cx="7786742" cy="4525963"/>
          </a:xfrm>
        </p:spPr>
        <p:txBody>
          <a:bodyPr rtlCol="0">
            <a:normAutofit/>
          </a:bodyPr>
          <a:lstStyle/>
          <a:p>
            <a:pPr fontAlgn="auto">
              <a:lnSpc>
                <a:spcPct val="110000"/>
              </a:lnSpc>
              <a:spcAft>
                <a:spcPts val="0"/>
              </a:spcAft>
              <a:buFont typeface="Arial" pitchFamily="34" charset="0"/>
              <a:buChar char="•"/>
              <a:defRPr/>
            </a:pPr>
            <a:r>
              <a:rPr lang="pl-PL" dirty="0" smtClean="0"/>
              <a:t>Pretpostavlja se da ljudi plaćaju poreze samo zato jer vlada i porezna administracija primjenjuju politiku zastrašivanja.</a:t>
            </a:r>
          </a:p>
          <a:p>
            <a:pPr fontAlgn="auto">
              <a:lnSpc>
                <a:spcPct val="110000"/>
              </a:lnSpc>
              <a:spcAft>
                <a:spcPts val="0"/>
              </a:spcAft>
              <a:buFont typeface="Arial" pitchFamily="34" charset="0"/>
              <a:buChar char="•"/>
              <a:defRPr/>
            </a:pPr>
            <a:r>
              <a:rPr lang="hr-HR" dirty="0" smtClean="0"/>
              <a:t>Porezna evazija je ozbiljan problem za većinu zemalja u tranziciji.</a:t>
            </a:r>
          </a:p>
          <a:p>
            <a:pPr fontAlgn="auto">
              <a:lnSpc>
                <a:spcPct val="110000"/>
              </a:lnSpc>
              <a:spcAft>
                <a:spcPts val="0"/>
              </a:spcAft>
              <a:buFont typeface="Arial" pitchFamily="34" charset="0"/>
              <a:buChar char="•"/>
              <a:defRPr/>
            </a:pPr>
            <a:r>
              <a:rPr lang="hr-HR" dirty="0" smtClean="0"/>
              <a:t>Situacija je dodatno ugrožena niskom razinom povjerenja prema državi.</a:t>
            </a:r>
            <a:endParaRPr lang="en-US" dirty="0" smtClean="0"/>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pPr algn="ctr"/>
            <a:r>
              <a:rPr lang="hr-HR" sz="3200" dirty="0" smtClean="0">
                <a:latin typeface="Baskerville Old Face" pitchFamily="18" charset="0"/>
              </a:rPr>
              <a:t>POREZNI MORAL I POREZNO OPTEREĆENJE U RH</a:t>
            </a:r>
            <a:endParaRPr lang="en-US" sz="3200" dirty="0">
              <a:latin typeface="Baskerville Old Face" pitchFamily="18" charset="0"/>
            </a:endParaRPr>
          </a:p>
        </p:txBody>
      </p:sp>
      <p:sp>
        <p:nvSpPr>
          <p:cNvPr id="3" name="Content Placeholder 2"/>
          <p:cNvSpPr>
            <a:spLocks noGrp="1"/>
          </p:cNvSpPr>
          <p:nvPr>
            <p:ph idx="1"/>
          </p:nvPr>
        </p:nvSpPr>
        <p:spPr>
          <a:xfrm>
            <a:off x="685800" y="2057400"/>
            <a:ext cx="7786742" cy="4525963"/>
          </a:xfrm>
        </p:spPr>
        <p:txBody>
          <a:bodyPr/>
          <a:lstStyle/>
          <a:p>
            <a:r>
              <a:rPr lang="hr-HR" dirty="0" smtClean="0"/>
              <a:t>U Hrvatskoj je vrlo slaba svijest o nekim osnovnim faktorima javnih financija.</a:t>
            </a:r>
          </a:p>
          <a:p>
            <a:r>
              <a:rPr lang="hr-HR" dirty="0" smtClean="0"/>
              <a:t>Javni nedostatak znanja o fenomenu “</a:t>
            </a:r>
            <a:r>
              <a:rPr lang="hr-HR" i="1" dirty="0" smtClean="0"/>
              <a:t>ne postoji takva stvar kao besplatan ručak</a:t>
            </a:r>
            <a:r>
              <a:rPr lang="hr-HR" dirty="0" smtClean="0"/>
              <a:t>”.</a:t>
            </a:r>
          </a:p>
          <a:p>
            <a:r>
              <a:rPr lang="hr-HR" dirty="0" smtClean="0"/>
              <a:t>Paternalizam</a:t>
            </a:r>
            <a:r>
              <a:rPr lang="hr-HR" sz="2800" dirty="0" smtClean="0"/>
              <a:t> - treba prisiljavati na osiguranje radi njihova osobnog dobra</a:t>
            </a:r>
            <a:r>
              <a:rPr lang="hr-HR" sz="2800" i="1" dirty="0" smtClean="0"/>
              <a:t>.</a:t>
            </a:r>
            <a:r>
              <a:rPr lang="en-GB" dirty="0" smtClean="0"/>
              <a:t> </a:t>
            </a:r>
            <a:endParaRPr lang="hr-HR" dirty="0" smtClean="0"/>
          </a:p>
          <a:p>
            <a:r>
              <a:rPr lang="hr-HR" dirty="0" smtClean="0"/>
              <a:t>Građani zaboravljaju da Vlada u financiranju javnih potreba ovisi prvenstveno o novcu kojeg je dobila od poreznih obveznika.</a:t>
            </a:r>
            <a:endParaRPr lang="en-US" dirty="0"/>
          </a:p>
        </p:txBody>
      </p:sp>
    </p:spTree>
  </p:cSld>
  <p:clrMapOvr>
    <a:masterClrMapping/>
  </p:clrMapOvr>
  <p:transition>
    <p:cut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015342" cy="5334000"/>
          </a:xfrm>
        </p:spPr>
        <p:txBody>
          <a:bodyPr/>
          <a:lstStyle/>
          <a:p>
            <a:r>
              <a:rPr lang="hr-HR" dirty="0" smtClean="0"/>
              <a:t>Mišljenja i percepcije građana o dostupnosti, pravednosti i kvaliteti javnih dobara vrlo su loša.</a:t>
            </a:r>
          </a:p>
          <a:p>
            <a:r>
              <a:rPr lang="hr-HR" dirty="0" smtClean="0"/>
              <a:t>Zakonodavstvo, posebno vezano uz financije, proračun i poreze nije dovoljno jasno, a izloženo je stalnim </a:t>
            </a:r>
            <a:r>
              <a:rPr lang="hr-HR" dirty="0" smtClean="0"/>
              <a:t>promjenama.</a:t>
            </a:r>
            <a:endParaRPr lang="hr-HR" dirty="0" smtClean="0"/>
          </a:p>
          <a:p>
            <a:r>
              <a:rPr lang="hr-HR" dirty="0" smtClean="0"/>
              <a:t>U Hrvatskoj je široko rasprostranjeno nezadovoljstvo javnom upravom.</a:t>
            </a:r>
          </a:p>
          <a:p>
            <a:r>
              <a:rPr lang="hr-HR" dirty="0" smtClean="0"/>
              <a:t>Rašireno je mišljenje kako je porezna uprava neefikasna, neučinkovita, te korumpirana.</a:t>
            </a:r>
          </a:p>
          <a:p>
            <a:r>
              <a:rPr lang="hr-HR" dirty="0" smtClean="0"/>
              <a:t>Iako većina građana nema točnu sliku o svom stvarnom poreznom opterećenju svi se slažu kako je ono preveliko.</a:t>
            </a:r>
          </a:p>
          <a:p>
            <a:r>
              <a:rPr lang="hr-HR" dirty="0" smtClean="0"/>
              <a:t>Stvarnog upliva na poreznu politiku imaju određene interesne skupine.</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pPr algn="ctr"/>
            <a:r>
              <a:rPr lang="hr-HR" sz="3200" dirty="0" smtClean="0">
                <a:latin typeface="Baskerville Old Face" pitchFamily="18" charset="0"/>
              </a:rPr>
              <a:t>ODNOS IZMEĐU POREZNOG</a:t>
            </a:r>
            <a:br>
              <a:rPr lang="hr-HR" sz="3200" dirty="0" smtClean="0">
                <a:latin typeface="Baskerville Old Face" pitchFamily="18" charset="0"/>
              </a:rPr>
            </a:br>
            <a:r>
              <a:rPr lang="hr-HR" sz="3200" dirty="0" smtClean="0">
                <a:latin typeface="Baskerville Old Face" pitchFamily="18" charset="0"/>
              </a:rPr>
              <a:t> SUSTAVA I POREZNOG MORALA</a:t>
            </a:r>
            <a:endParaRPr lang="en-US" sz="3200" dirty="0">
              <a:latin typeface="Baskerville Old Face" pitchFamily="18" charset="0"/>
            </a:endParaRPr>
          </a:p>
        </p:txBody>
      </p:sp>
      <p:sp>
        <p:nvSpPr>
          <p:cNvPr id="3" name="Content Placeholder 2"/>
          <p:cNvSpPr>
            <a:spLocks noGrp="1"/>
          </p:cNvSpPr>
          <p:nvPr>
            <p:ph idx="1"/>
          </p:nvPr>
        </p:nvSpPr>
        <p:spPr>
          <a:xfrm>
            <a:off x="685800" y="1752600"/>
            <a:ext cx="7786742" cy="4525963"/>
          </a:xfrm>
        </p:spPr>
        <p:txBody>
          <a:bodyPr/>
          <a:lstStyle/>
          <a:p>
            <a:r>
              <a:rPr lang="hr-HR" dirty="0" smtClean="0"/>
              <a:t>Porezno opterećenje izraženo kao udio poreza i doprinosa za socijalno osiguranje u BDP-u na razini konsolidirane opće države, postupno je smanjeno, međutim zbog recesije dolazi do ponovnog povećanja poreznog opterećenja. </a:t>
            </a:r>
          </a:p>
          <a:p>
            <a:r>
              <a:rPr lang="hr-HR" dirty="0" smtClean="0"/>
              <a:t>Povjerenje građana u vlasti i tijela državne vlasti u Hrvatskoj je relativno nisko.</a:t>
            </a:r>
          </a:p>
          <a:p>
            <a:r>
              <a:rPr lang="hr-HR" dirty="0" smtClean="0"/>
              <a:t>Ako država ne poštuje i ne obavlja svoje dužnosti, građani će izgubiti povjerenje u nju i / ili neće platiti porez.</a:t>
            </a:r>
            <a:endParaRPr lang="en-US" dirty="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p:cNvSpPr>
            <a:spLocks noGrp="1"/>
          </p:cNvSpPr>
          <p:nvPr>
            <p:ph type="title"/>
          </p:nvPr>
        </p:nvSpPr>
        <p:spPr/>
        <p:txBody>
          <a:bodyPr>
            <a:normAutofit fontScale="90000"/>
          </a:bodyPr>
          <a:lstStyle/>
          <a:p>
            <a:pPr eaLnBrk="1" fontAlgn="auto" hangingPunct="1">
              <a:spcAft>
                <a:spcPts val="0"/>
              </a:spcAft>
              <a:defRPr/>
            </a:pPr>
            <a:r>
              <a:rPr lang="hr-HR" sz="3600" smtClean="0"/>
              <a:t>Porezna struktura u Hrvatskoj (% poreznih prihoda opće države, 2007)</a:t>
            </a:r>
          </a:p>
        </p:txBody>
      </p:sp>
      <p:graphicFrame>
        <p:nvGraphicFramePr>
          <p:cNvPr id="4" name="Rezervirano mjesto sadržaja 3"/>
          <p:cNvGraphicFramePr>
            <a:graphicFrameLocks noGrp="1"/>
          </p:cNvGraphicFramePr>
          <p:nvPr>
            <p:ph sz="quarter" idx="1"/>
          </p:nvPr>
        </p:nvGraphicFramePr>
        <p:xfrm>
          <a:off x="500034" y="1714488"/>
          <a:ext cx="8143932" cy="4714908"/>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niOkvir 1"/>
          <p:cNvSpPr txBox="1"/>
          <p:nvPr/>
        </p:nvSpPr>
        <p:spPr>
          <a:xfrm>
            <a:off x="571500" y="3286125"/>
            <a:ext cx="1500188" cy="857250"/>
          </a:xfrm>
          <a:prstGeom prst="rect">
            <a:avLst/>
          </a:prstGeom>
        </p:spPr>
        <p:style>
          <a:lnRef idx="3">
            <a:schemeClr val="lt1"/>
          </a:lnRef>
          <a:fillRef idx="1">
            <a:schemeClr val="accent1"/>
          </a:fillRef>
          <a:effectRef idx="1">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hr-HR" sz="1600" dirty="0" smtClean="0"/>
              <a:t>Ukupno </a:t>
            </a:r>
          </a:p>
          <a:p>
            <a:pPr algn="ctr">
              <a:defRPr/>
            </a:pPr>
            <a:r>
              <a:rPr lang="hr-HR" sz="1600" dirty="0" smtClean="0"/>
              <a:t>73,4 </a:t>
            </a:r>
            <a:r>
              <a:rPr lang="hr-HR" sz="1600" dirty="0" err="1" smtClean="0"/>
              <a:t>mlrd</a:t>
            </a:r>
            <a:r>
              <a:rPr lang="hr-HR" sz="1600" dirty="0" smtClean="0"/>
              <a:t>. kn</a:t>
            </a:r>
          </a:p>
          <a:p>
            <a:pPr algn="ctr">
              <a:defRPr/>
            </a:pPr>
            <a:r>
              <a:rPr lang="hr-HR" sz="1600" dirty="0" smtClean="0"/>
              <a:t>26,1% BDP-a</a:t>
            </a:r>
            <a:endParaRPr lang="hr-HR"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3200" dirty="0" smtClean="0">
                <a:latin typeface="Baskerville Old Face" pitchFamily="18" charset="0"/>
              </a:rPr>
              <a:t>POREZNI MORAL I POREZNO OPTEREĆENJE U EU</a:t>
            </a:r>
            <a:endParaRPr lang="en-US" sz="3200" dirty="0">
              <a:latin typeface="Baskerville Old Face" pitchFamily="18" charset="0"/>
            </a:endParaRPr>
          </a:p>
        </p:txBody>
      </p:sp>
      <p:sp>
        <p:nvSpPr>
          <p:cNvPr id="3" name="Content Placeholder 2"/>
          <p:cNvSpPr>
            <a:spLocks noGrp="1"/>
          </p:cNvSpPr>
          <p:nvPr>
            <p:ph idx="1"/>
          </p:nvPr>
        </p:nvSpPr>
        <p:spPr>
          <a:xfrm>
            <a:off x="685800" y="1828800"/>
            <a:ext cx="7786742" cy="4525963"/>
          </a:xfrm>
        </p:spPr>
        <p:txBody>
          <a:bodyPr/>
          <a:lstStyle/>
          <a:p>
            <a:r>
              <a:rPr lang="hr-HR" dirty="0" smtClean="0"/>
              <a:t>Konvencionalne porezne politike upućuju na to da ljudi moraju biti prisiljeni kako bi zadovoljili svoje porezne obveze prijeteći kaznom ako to ne naprave.</a:t>
            </a:r>
          </a:p>
          <a:p>
            <a:r>
              <a:rPr lang="hr-HR" dirty="0" smtClean="0"/>
              <a:t>Iskreni obveznici prijave svoje istinske prihode, a nepošteni porezni obveznici prijave prihode koji su manji od  zaista primljenih prihoda.</a:t>
            </a:r>
          </a:p>
          <a:p>
            <a:r>
              <a:rPr lang="hr-HR" dirty="0" smtClean="0"/>
              <a:t>Porezni moral dosta se razlikuje od zemlje do zemlje i nije uvijek u svezi s visinom poreznog opterećenja.</a:t>
            </a:r>
          </a:p>
          <a:p>
            <a:endParaRPr lang="en-US" dirty="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981200"/>
            <a:ext cx="7896252" cy="5181600"/>
          </a:xfrm>
        </p:spPr>
        <p:txBody>
          <a:bodyPr/>
          <a:lstStyle/>
          <a:p>
            <a:r>
              <a:rPr lang="hr-HR" dirty="0" smtClean="0"/>
              <a:t>ekstrem </a:t>
            </a:r>
            <a:r>
              <a:rPr lang="hr-HR" i="1" dirty="0" smtClean="0"/>
              <a:t>eksploatirajuće vlade</a:t>
            </a:r>
            <a:r>
              <a:rPr lang="hr-HR" dirty="0" smtClean="0"/>
              <a:t>  - vlada ljudima na autoritativan ili čak diktatorski </a:t>
            </a:r>
            <a:r>
              <a:rPr lang="hr-HR" dirty="0" smtClean="0"/>
              <a:t>način.</a:t>
            </a:r>
            <a:endParaRPr lang="hr-HR" dirty="0" smtClean="0"/>
          </a:p>
          <a:p>
            <a:r>
              <a:rPr lang="hr-HR" dirty="0" smtClean="0"/>
              <a:t>ekstrem </a:t>
            </a:r>
            <a:r>
              <a:rPr lang="hr-HR" i="1" dirty="0" smtClean="0"/>
              <a:t>vlade kao sudionika  - </a:t>
            </a:r>
            <a:r>
              <a:rPr lang="hr-HR" dirty="0" smtClean="0"/>
              <a:t>građani kao porezni obveznici mogu sami odlučiti za koje svrhe će se koristiti porezni </a:t>
            </a:r>
            <a:r>
              <a:rPr lang="hr-HR" dirty="0" smtClean="0"/>
              <a:t>prihodi.</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Plaćanje poreza i porezni obveznik</a:t>
            </a:r>
            <a:endParaRPr lang="hr-HR" dirty="0"/>
          </a:p>
        </p:txBody>
      </p:sp>
      <p:sp>
        <p:nvSpPr>
          <p:cNvPr id="3" name="Rezervirano mjesto sadržaja 2"/>
          <p:cNvSpPr>
            <a:spLocks noGrp="1"/>
          </p:cNvSpPr>
          <p:nvPr>
            <p:ph sz="quarter" idx="1"/>
          </p:nvPr>
        </p:nvSpPr>
        <p:spPr/>
        <p:txBody>
          <a:bodyPr/>
          <a:lstStyle/>
          <a:p>
            <a:r>
              <a:rPr lang="hr-HR" dirty="0" smtClean="0"/>
              <a:t>Radi oporezivanja smanjena je ekonomska snaga poreznog obveznika (obveznik koji je prije oporezivanja imao 1000 novčanih jedinica, nakon oporezivanja primjenom stope od 40% raspolagat će samo sa 600 novčanih jedinica), a to će svakako utjecati i na promjenu društvenog položaja poreznog obveznika.</a:t>
            </a:r>
          </a:p>
          <a:p>
            <a:r>
              <a:rPr lang="hr-HR" b="1" dirty="0" smtClean="0"/>
              <a:t>Plaćanje poreza za poreznog obveznika uvijek predstavlja određeni teret.</a:t>
            </a:r>
          </a:p>
          <a:p>
            <a:r>
              <a:rPr lang="hr-HR" dirty="0" smtClean="0"/>
              <a:t>Hoće li podmirenje poreza biti za njega veći ili manji teret ovisit će o nizu čimbenika, ali to će uvijek ipak ostati teret.</a:t>
            </a:r>
            <a:endParaRPr lang="hr-H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Zaključak</a:t>
            </a:r>
            <a:endParaRPr lang="hr-HR" dirty="0"/>
          </a:p>
        </p:txBody>
      </p:sp>
      <p:sp>
        <p:nvSpPr>
          <p:cNvPr id="3" name="Rezervirano mjesto sadržaja 2"/>
          <p:cNvSpPr>
            <a:spLocks noGrp="1"/>
          </p:cNvSpPr>
          <p:nvPr>
            <p:ph sz="quarter" idx="1"/>
          </p:nvPr>
        </p:nvSpPr>
        <p:spPr/>
        <p:txBody>
          <a:bodyPr/>
          <a:lstStyle/>
          <a:p>
            <a:r>
              <a:rPr lang="hr-HR" dirty="0" smtClean="0"/>
              <a:t>Tko će u nekom poreznom sustavu nositi porezni teret ovisi o ciljevima, odnosno učincima oporezivanja.</a:t>
            </a:r>
          </a:p>
          <a:p>
            <a:r>
              <a:rPr lang="hr-HR" dirty="0" smtClean="0"/>
              <a:t>Ukoliko je porezni teret ravnomjerno raspoređen, a porezno opterećenje nije previsoko te su građani uvjereni da se sredstava prikupljena oporezivanje troše na odgovarajući način porezna će evazija biti manja, a porezni moral zadovoljavajući.</a:t>
            </a:r>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Porezni teret</a:t>
            </a:r>
            <a:endParaRPr lang="hr-HR" dirty="0"/>
          </a:p>
        </p:txBody>
      </p:sp>
      <p:sp>
        <p:nvSpPr>
          <p:cNvPr id="3" name="Rezervirano mjesto sadržaja 2"/>
          <p:cNvSpPr>
            <a:spLocks noGrp="1"/>
          </p:cNvSpPr>
          <p:nvPr>
            <p:ph sz="quarter" idx="1"/>
          </p:nvPr>
        </p:nvSpPr>
        <p:spPr/>
        <p:txBody>
          <a:bodyPr>
            <a:normAutofit lnSpcReduction="10000"/>
          </a:bodyPr>
          <a:lstStyle/>
          <a:p>
            <a:r>
              <a:rPr lang="hr-HR" dirty="0" smtClean="0"/>
              <a:t>Poreznom obvezniku neće biti svejedno u kakvom se položaju nalazi u svezi s plaćanjem poreza u odnosu na svoje sugrađane.</a:t>
            </a:r>
          </a:p>
          <a:p>
            <a:r>
              <a:rPr lang="hr-HR" b="1" dirty="0" smtClean="0"/>
              <a:t>Stoga je jako bitno definirati:</a:t>
            </a:r>
          </a:p>
          <a:p>
            <a:pPr>
              <a:buNone/>
            </a:pPr>
            <a:r>
              <a:rPr lang="hr-HR" dirty="0" smtClean="0"/>
              <a:t> - tko je sve obvezan na plaćanje poreza, odnosno koje poreze mora snositi koji porezni obveznik,</a:t>
            </a:r>
          </a:p>
          <a:p>
            <a:pPr>
              <a:buNone/>
            </a:pPr>
            <a:r>
              <a:rPr lang="hr-HR" dirty="0" smtClean="0"/>
              <a:t> - koliki porezni teret snosi ili na osnovi propisa mora snositi koji porezni obveznik,</a:t>
            </a:r>
          </a:p>
          <a:p>
            <a:pPr>
              <a:buNone/>
            </a:pPr>
            <a:r>
              <a:rPr lang="hr-HR" dirty="0" smtClean="0"/>
              <a:t> - u kakvom se odnosu nalazi teret poreznog obveznika prema konkretnoj potrebi čijem zadovoljenju služe sredstva prikupljena oporezivanjem.</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Pravednost u oporezivanju kao socijalno-politički cilj oporezivanja</a:t>
            </a:r>
            <a:endParaRPr lang="hr-HR" dirty="0"/>
          </a:p>
        </p:txBody>
      </p:sp>
      <p:sp>
        <p:nvSpPr>
          <p:cNvPr id="3" name="Rezervirano mjesto sadržaja 2"/>
          <p:cNvSpPr>
            <a:spLocks noGrp="1"/>
          </p:cNvSpPr>
          <p:nvPr>
            <p:ph sz="quarter" idx="1"/>
          </p:nvPr>
        </p:nvSpPr>
        <p:spPr/>
        <p:txBody>
          <a:bodyPr>
            <a:normAutofit fontScale="92500"/>
          </a:bodyPr>
          <a:lstStyle/>
          <a:p>
            <a:r>
              <a:rPr lang="hr-HR" dirty="0" smtClean="0"/>
              <a:t>Ako porezni obveznici misle kako oporezivanje, u cijelosti, ili primjenom samo nekih oblika nije pravedno, oni će nastojati na razne načine izbjeći obvezi plaćanja poreza.</a:t>
            </a:r>
          </a:p>
          <a:p>
            <a:r>
              <a:rPr lang="hr-HR" dirty="0" smtClean="0"/>
              <a:t>Rezultat takvog ponašanja bit će nedovoljna sredstva prikupljena oporezivanjem što će onemogućiti financiranje svih onih akcija kojima bi se trebale zadovoljiti društvene potrebe.</a:t>
            </a:r>
          </a:p>
          <a:p>
            <a:r>
              <a:rPr lang="hr-HR" b="1" dirty="0" smtClean="0"/>
              <a:t>Sam sadržaj pojma pravednosti ovisi o društveno-ekonomskom i političkom uređenju, stupnju ekonomskog razvitka, kulturi, religiji </a:t>
            </a:r>
            <a:r>
              <a:rPr lang="hr-HR" b="1" dirty="0" err="1" smtClean="0"/>
              <a:t>itd</a:t>
            </a:r>
            <a:r>
              <a:rPr lang="hr-HR" dirty="0" smtClean="0"/>
              <a:t>.</a:t>
            </a:r>
          </a:p>
          <a:p>
            <a:r>
              <a:rPr lang="hr-HR" dirty="0" smtClean="0"/>
              <a:t>Povijest pokazuje da ono što je pravedno za jednog, nije nužno pravedno i za druge. </a:t>
            </a:r>
            <a:endParaRPr lang="hr-H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Sadržaj načela pravednosti</a:t>
            </a:r>
            <a:endParaRPr lang="hr-HR" dirty="0"/>
          </a:p>
        </p:txBody>
      </p:sp>
      <p:sp>
        <p:nvSpPr>
          <p:cNvPr id="3" name="Rezervirano mjesto sadržaja 2"/>
          <p:cNvSpPr>
            <a:spLocks noGrp="1"/>
          </p:cNvSpPr>
          <p:nvPr>
            <p:ph sz="quarter" idx="1"/>
          </p:nvPr>
        </p:nvSpPr>
        <p:spPr/>
        <p:txBody>
          <a:bodyPr/>
          <a:lstStyle/>
          <a:p>
            <a:r>
              <a:rPr lang="hr-HR" dirty="0" smtClean="0"/>
              <a:t>Zajednički sadržaj odnosi se na:</a:t>
            </a:r>
          </a:p>
          <a:p>
            <a:pPr marL="514350" indent="-514350">
              <a:buFont typeface="+mj-lt"/>
              <a:buAutoNum type="arabicPeriod"/>
            </a:pPr>
            <a:r>
              <a:rPr lang="hr-HR" dirty="0" smtClean="0"/>
              <a:t>opću poreznu obvezu,</a:t>
            </a:r>
          </a:p>
          <a:p>
            <a:pPr marL="514350" indent="-514350">
              <a:buFont typeface="+mj-lt"/>
              <a:buAutoNum type="arabicPeriod"/>
            </a:pPr>
            <a:r>
              <a:rPr lang="hr-HR" dirty="0" smtClean="0"/>
              <a:t>ravnomjernost u rasporedu poreznog opterećenja.</a:t>
            </a:r>
          </a:p>
          <a:p>
            <a:pPr marL="514350" indent="-514350">
              <a:buFontTx/>
              <a:buChar char="-"/>
            </a:pPr>
            <a:r>
              <a:rPr lang="hr-HR" dirty="0" smtClean="0"/>
              <a:t>Pravednost kao koncept prisutna još kod grčkih filozofa.</a:t>
            </a:r>
          </a:p>
          <a:p>
            <a:pPr marL="514350" indent="-514350">
              <a:buNone/>
            </a:pPr>
            <a:r>
              <a:rPr lang="hr-HR" b="1" dirty="0" smtClean="0"/>
              <a:t>Platon</a:t>
            </a:r>
            <a:r>
              <a:rPr lang="hr-HR" dirty="0" smtClean="0"/>
              <a:t> – idealna država zapravo ostvarenje ideje pravednosti.</a:t>
            </a:r>
          </a:p>
          <a:p>
            <a:pPr marL="514350" indent="-514350">
              <a:buNone/>
            </a:pPr>
            <a:r>
              <a:rPr lang="hr-HR" b="1" dirty="0" smtClean="0"/>
              <a:t>Aristotel, </a:t>
            </a:r>
            <a:r>
              <a:rPr lang="hr-HR" b="1" dirty="0" err="1" smtClean="0"/>
              <a:t>Protagora</a:t>
            </a:r>
            <a:r>
              <a:rPr lang="hr-HR" b="1" dirty="0" smtClean="0"/>
              <a:t> </a:t>
            </a:r>
            <a:r>
              <a:rPr lang="hr-HR" dirty="0" smtClean="0"/>
              <a:t>– pravednost se svodi na jednakost.</a:t>
            </a:r>
          </a:p>
          <a:p>
            <a:pPr marL="514350" indent="-514350">
              <a:buNone/>
            </a:pPr>
            <a:r>
              <a:rPr lang="hr-HR" b="1" dirty="0" smtClean="0"/>
              <a:t>Toma Akvinski </a:t>
            </a:r>
            <a:r>
              <a:rPr lang="hr-HR" dirty="0" smtClean="0"/>
              <a:t>– vladar nije počinio pljačku ni onda kada je upotrijebio silu prilikom ubiranja poreza od svojih podanika, sve dok oni služe održavanju općeg dobra.</a:t>
            </a:r>
          </a:p>
          <a:p>
            <a:pPr marL="514350" indent="-514350">
              <a:buNone/>
            </a:pPr>
            <a:endParaRPr lang="hr-HR" dirty="0" smtClean="0"/>
          </a:p>
          <a:p>
            <a:pPr marL="514350" indent="-514350"/>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Povijesni pregled sadržaja načela pravednosti -1</a:t>
            </a:r>
            <a:endParaRPr lang="hr-HR" dirty="0"/>
          </a:p>
        </p:txBody>
      </p:sp>
      <p:sp>
        <p:nvSpPr>
          <p:cNvPr id="3" name="Rezervirano mjesto sadržaja 2"/>
          <p:cNvSpPr>
            <a:spLocks noGrp="1"/>
          </p:cNvSpPr>
          <p:nvPr>
            <p:ph sz="quarter" idx="1"/>
          </p:nvPr>
        </p:nvSpPr>
        <p:spPr/>
        <p:txBody>
          <a:bodyPr>
            <a:normAutofit fontScale="77500" lnSpcReduction="20000"/>
          </a:bodyPr>
          <a:lstStyle/>
          <a:p>
            <a:pPr>
              <a:buNone/>
            </a:pPr>
            <a:r>
              <a:rPr lang="hr-HR" b="1" dirty="0" err="1" smtClean="0"/>
              <a:t>Jean</a:t>
            </a:r>
            <a:r>
              <a:rPr lang="hr-HR" b="1" dirty="0" smtClean="0"/>
              <a:t> </a:t>
            </a:r>
            <a:r>
              <a:rPr lang="hr-HR" b="1" dirty="0" err="1" smtClean="0"/>
              <a:t>Bodin</a:t>
            </a:r>
            <a:r>
              <a:rPr lang="hr-HR" b="1" dirty="0" smtClean="0"/>
              <a:t> </a:t>
            </a:r>
            <a:r>
              <a:rPr lang="hr-HR" dirty="0" smtClean="0"/>
              <a:t>– traži općost u oporezivanju te smatra, kako ako se već iz nužde mora uvesti novi porez, on mora biti uređen tako da svatko snosi svoj dio.</a:t>
            </a:r>
          </a:p>
          <a:p>
            <a:pPr>
              <a:buNone/>
            </a:pPr>
            <a:r>
              <a:rPr lang="hr-HR" b="1" dirty="0" err="1" smtClean="0"/>
              <a:t>Christoph</a:t>
            </a:r>
            <a:r>
              <a:rPr lang="hr-HR" b="1" dirty="0" smtClean="0"/>
              <a:t> </a:t>
            </a:r>
            <a:r>
              <a:rPr lang="hr-HR" b="1" dirty="0" err="1" smtClean="0"/>
              <a:t>Besold</a:t>
            </a:r>
            <a:r>
              <a:rPr lang="hr-HR" b="1" dirty="0" smtClean="0"/>
              <a:t> </a:t>
            </a:r>
            <a:r>
              <a:rPr lang="hr-HR" dirty="0" smtClean="0"/>
              <a:t>– traži ukidanje privilegija, te primjenu načela općosti jer će porezni teret biti to lakši što ga više leđa nosi.</a:t>
            </a:r>
          </a:p>
          <a:p>
            <a:pPr>
              <a:buNone/>
            </a:pPr>
            <a:r>
              <a:rPr lang="hr-HR" b="1" dirty="0" err="1" smtClean="0"/>
              <a:t>Le</a:t>
            </a:r>
            <a:r>
              <a:rPr lang="hr-HR" b="1" dirty="0" smtClean="0"/>
              <a:t> </a:t>
            </a:r>
            <a:r>
              <a:rPr lang="hr-HR" b="1" dirty="0" err="1" smtClean="0"/>
              <a:t>Vayer</a:t>
            </a:r>
            <a:r>
              <a:rPr lang="hr-HR" b="1" dirty="0" smtClean="0"/>
              <a:t> </a:t>
            </a:r>
            <a:r>
              <a:rPr lang="hr-HR" dirty="0" smtClean="0"/>
              <a:t>– ako se na želi opteretiti ni jedna strana broda, mora doći do raspodjele poreznog tereta prema ekonomskoj snazi, odnosno poreznoj sposobnosti.</a:t>
            </a:r>
          </a:p>
          <a:p>
            <a:pPr>
              <a:buNone/>
            </a:pPr>
            <a:r>
              <a:rPr lang="hr-HR" b="1" dirty="0" err="1" smtClean="0"/>
              <a:t>William</a:t>
            </a:r>
            <a:r>
              <a:rPr lang="hr-HR" b="1" dirty="0" smtClean="0"/>
              <a:t> </a:t>
            </a:r>
            <a:r>
              <a:rPr lang="hr-HR" b="1" dirty="0" err="1" smtClean="0"/>
              <a:t>Petty</a:t>
            </a:r>
            <a:r>
              <a:rPr lang="hr-HR" b="1" dirty="0" smtClean="0"/>
              <a:t> </a:t>
            </a:r>
            <a:r>
              <a:rPr lang="hr-HR" dirty="0" smtClean="0"/>
              <a:t>– pravedno će se oporezivanje postići primjenom proporcionalnih poreznih stopa.</a:t>
            </a:r>
          </a:p>
          <a:p>
            <a:pPr>
              <a:buNone/>
            </a:pPr>
            <a:r>
              <a:rPr lang="hr-HR" b="1" dirty="0" err="1" smtClean="0"/>
              <a:t>Kaspar</a:t>
            </a:r>
            <a:r>
              <a:rPr lang="hr-HR" b="1" dirty="0" smtClean="0"/>
              <a:t> </a:t>
            </a:r>
            <a:r>
              <a:rPr lang="hr-HR" b="1" dirty="0" err="1" smtClean="0"/>
              <a:t>Klock</a:t>
            </a:r>
            <a:r>
              <a:rPr lang="hr-HR" b="1" dirty="0" smtClean="0"/>
              <a:t> </a:t>
            </a:r>
            <a:r>
              <a:rPr lang="hr-HR" dirty="0" smtClean="0"/>
              <a:t>– zastupao je načelo općosti, smatrao da treba postaviti granice u oporezivanju, usporedbom štete koja bi nastala ukoliko izostanu javni prihodi za financiranje javnih dobara. Afirmirao je i načelo umjerenosti u oporezivanju (prilagođavanje oporezivanja poreznoj sposobnosti).  Zalagao se za načelo opće porezne obveze i ravnomjernosti u oporezivanju, oslobođenje egzistencijskog minimuma od oporezivanja.</a:t>
            </a:r>
          </a:p>
          <a:p>
            <a:pPr>
              <a:buNone/>
            </a:pPr>
            <a:r>
              <a:rPr lang="hr-HR" b="1" dirty="0" err="1" smtClean="0"/>
              <a:t>Pietro</a:t>
            </a:r>
            <a:r>
              <a:rPr lang="hr-HR" b="1" dirty="0" smtClean="0"/>
              <a:t> </a:t>
            </a:r>
            <a:r>
              <a:rPr lang="hr-HR" b="1" dirty="0" err="1" smtClean="0"/>
              <a:t>Verri</a:t>
            </a:r>
            <a:r>
              <a:rPr lang="hr-HR" b="1" dirty="0" smtClean="0"/>
              <a:t> </a:t>
            </a:r>
            <a:r>
              <a:rPr lang="hr-HR" dirty="0" smtClean="0"/>
              <a:t>– porezi nikad ne bi trebali izravno teretiti siromašne </a:t>
            </a:r>
          </a:p>
          <a:p>
            <a:pPr>
              <a:buNone/>
            </a:pPr>
            <a:r>
              <a:rPr lang="hr-HR" dirty="0" smtClean="0"/>
              <a:t> </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Povijesni pregled sadržaja načela pravednosti -2</a:t>
            </a:r>
            <a:endParaRPr lang="hr-HR" dirty="0"/>
          </a:p>
        </p:txBody>
      </p:sp>
      <p:sp>
        <p:nvSpPr>
          <p:cNvPr id="3" name="Rezervirano mjesto sadržaja 2"/>
          <p:cNvSpPr>
            <a:spLocks noGrp="1"/>
          </p:cNvSpPr>
          <p:nvPr>
            <p:ph sz="quarter" idx="1"/>
          </p:nvPr>
        </p:nvSpPr>
        <p:spPr/>
        <p:txBody>
          <a:bodyPr>
            <a:normAutofit fontScale="92500" lnSpcReduction="20000"/>
          </a:bodyPr>
          <a:lstStyle/>
          <a:p>
            <a:pPr>
              <a:buNone/>
            </a:pPr>
            <a:r>
              <a:rPr lang="hr-HR" b="1" dirty="0" err="1" smtClean="0"/>
              <a:t>Montesqueu</a:t>
            </a:r>
            <a:r>
              <a:rPr lang="hr-HR" dirty="0" smtClean="0"/>
              <a:t> – je zastupao ideju porezne progresije i ne oporezivanja egzistencijskog minimuma.</a:t>
            </a:r>
          </a:p>
          <a:p>
            <a:pPr>
              <a:buNone/>
            </a:pPr>
            <a:r>
              <a:rPr lang="hr-HR" b="1" dirty="0" smtClean="0"/>
              <a:t>J. H. G. </a:t>
            </a:r>
            <a:r>
              <a:rPr lang="hr-HR" b="1" dirty="0" err="1" smtClean="0"/>
              <a:t>Justi</a:t>
            </a:r>
            <a:r>
              <a:rPr lang="hr-HR" b="1" dirty="0" smtClean="0"/>
              <a:t> </a:t>
            </a:r>
            <a:r>
              <a:rPr lang="hr-HR" dirty="0" smtClean="0"/>
              <a:t>– porezi ne smiju biti previsoki, porezi moraju biti ravnomjerni i pravedni, porezi moraju imati “iskrenu” osnovu.</a:t>
            </a:r>
          </a:p>
          <a:p>
            <a:pPr>
              <a:buNone/>
            </a:pPr>
            <a:r>
              <a:rPr lang="hr-HR" b="1" dirty="0" err="1" smtClean="0"/>
              <a:t>Vauban</a:t>
            </a:r>
            <a:r>
              <a:rPr lang="hr-HR" dirty="0" smtClean="0"/>
              <a:t> – podanici trebaju zaštitu države kako bi mogli živjeti, a vladaru je potreban novac podanika kako bi im tu zaštitu mogao osigurati. </a:t>
            </a:r>
          </a:p>
          <a:p>
            <a:pPr>
              <a:buNone/>
            </a:pPr>
            <a:r>
              <a:rPr lang="hr-HR" b="1" dirty="0" smtClean="0"/>
              <a:t>Adam Smith </a:t>
            </a:r>
            <a:r>
              <a:rPr lang="hr-HR" dirty="0" smtClean="0"/>
              <a:t>– razrada postulata plaćanja prema ekonomskoj snazi.</a:t>
            </a:r>
          </a:p>
          <a:p>
            <a:pPr>
              <a:buNone/>
            </a:pPr>
            <a:r>
              <a:rPr lang="hr-HR" b="1" dirty="0" err="1" smtClean="0"/>
              <a:t>Adolph</a:t>
            </a:r>
            <a:r>
              <a:rPr lang="hr-HR" b="1" dirty="0" smtClean="0"/>
              <a:t> Wagner </a:t>
            </a:r>
            <a:r>
              <a:rPr lang="hr-HR" dirty="0" smtClean="0"/>
              <a:t>– najznačajniji za razradu socijalno-političkih načela oporezivanja. Smatra kako porezi imaju socijalno-politički utjecaj na distribuciju nacionalnog dohotka i bogatstva jer mijenjajući tu distribuciju oporezivanje u nekim slučajevima favorizira gornje klase.   </a:t>
            </a:r>
            <a:endParaRPr lang="hr-H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l">
  <a:themeElements>
    <a:clrScheme name="Kapital">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l">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l">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289</TotalTime>
  <Words>2778</Words>
  <Application>Microsoft Office PowerPoint</Application>
  <PresentationFormat>Prikaz na zaslonu (4:3)</PresentationFormat>
  <Paragraphs>211</Paragraphs>
  <Slides>40</Slides>
  <Notes>1</Notes>
  <HiddenSlides>0</HiddenSlides>
  <MMClips>0</MMClips>
  <ScaleCrop>false</ScaleCrop>
  <HeadingPairs>
    <vt:vector size="4" baseType="variant">
      <vt:variant>
        <vt:lpstr>Tema</vt:lpstr>
      </vt:variant>
      <vt:variant>
        <vt:i4>1</vt:i4>
      </vt:variant>
      <vt:variant>
        <vt:lpstr>Naslovi slajdova</vt:lpstr>
      </vt:variant>
      <vt:variant>
        <vt:i4>40</vt:i4>
      </vt:variant>
    </vt:vector>
  </HeadingPairs>
  <TitlesOfParts>
    <vt:vector size="41" baseType="lpstr">
      <vt:lpstr>Kapital</vt:lpstr>
      <vt:lpstr>Psihološki i sociološki aspekti preraspodjele dohotka</vt:lpstr>
      <vt:lpstr>Preraspodjela društvenog proizvoda instrumentima porezne politike</vt:lpstr>
      <vt:lpstr>Pravednost u oporezivanju</vt:lpstr>
      <vt:lpstr>Plaćanje poreza i porezni obveznik</vt:lpstr>
      <vt:lpstr>Porezni teret</vt:lpstr>
      <vt:lpstr>Pravednost u oporezivanju kao socijalno-politički cilj oporezivanja</vt:lpstr>
      <vt:lpstr>Sadržaj načela pravednosti</vt:lpstr>
      <vt:lpstr>Povijesni pregled sadržaja načela pravednosti -1</vt:lpstr>
      <vt:lpstr>Povijesni pregled sadržaja načela pravednosti -2</vt:lpstr>
      <vt:lpstr>Wagner-ova načela</vt:lpstr>
      <vt:lpstr>Suvremeni sadržaj načela pravednosti</vt:lpstr>
      <vt:lpstr>Načelo opće porezne obveze</vt:lpstr>
      <vt:lpstr>Egzistencijski minimum</vt:lpstr>
      <vt:lpstr>Načelo ravnomjernosti</vt:lpstr>
      <vt:lpstr>Načelo ravnomjernosti</vt:lpstr>
      <vt:lpstr>Nedostaci progresivnog oporezivanja</vt:lpstr>
      <vt:lpstr>Ostvarenje načela pravednosti</vt:lpstr>
      <vt:lpstr>Porezni teret i porezni moral</vt:lpstr>
      <vt:lpstr>Signalno djelovanje porezne evazije</vt:lpstr>
      <vt:lpstr>Prevaljivanje poreznog tereta</vt:lpstr>
      <vt:lpstr>Signalno djelovanje prevaljivanja</vt:lpstr>
      <vt:lpstr>Vrste prevaljivanja poreza</vt:lpstr>
      <vt:lpstr>Višestruko oporezivanje</vt:lpstr>
      <vt:lpstr>Oblici višestrukog oporezivanja</vt:lpstr>
      <vt:lpstr>Pravno dvostruko oporezivanje</vt:lpstr>
      <vt:lpstr>Ekonomsko dvostruko oporezivanje</vt:lpstr>
      <vt:lpstr>Zaštita ljudskih prava i sloboda i porezni sustav</vt:lpstr>
      <vt:lpstr>Porezno-pravni propisi</vt:lpstr>
      <vt:lpstr>Zaštita prava na ljudsko dostojanstvo</vt:lpstr>
      <vt:lpstr>Zaštita ljudskog dostojanstva poreznim propisima</vt:lpstr>
      <vt:lpstr>Zaštita privatnosti poreznim propisima</vt:lpstr>
      <vt:lpstr>Zaštita privatnog vlasništva poreznim propisima</vt:lpstr>
      <vt:lpstr> Porezni moral i opterećenje u tranzicijskim zemljama</vt:lpstr>
      <vt:lpstr>POREZNI MORAL I POREZNO OPTEREĆENJE U RH</vt:lpstr>
      <vt:lpstr>Slajd 35</vt:lpstr>
      <vt:lpstr>ODNOS IZMEĐU POREZNOG  SUSTAVA I POREZNOG MORALA</vt:lpstr>
      <vt:lpstr>Porezna struktura u Hrvatskoj (% poreznih prihoda opće države, 2007)</vt:lpstr>
      <vt:lpstr>POREZNI MORAL I POREZNO OPTEREĆENJE U EU</vt:lpstr>
      <vt:lpstr>Slajd 39</vt:lpstr>
      <vt:lpstr>Zaključak</vt:lpstr>
    </vt:vector>
  </TitlesOfParts>
  <Company>Ekonomski fakultet Zagreb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Psihološki i sociološki aspekti preraspodjele dohotka</dc:title>
  <dc:creator>Nika</dc:creator>
  <cp:lastModifiedBy>Mia</cp:lastModifiedBy>
  <cp:revision>31</cp:revision>
  <dcterms:created xsi:type="dcterms:W3CDTF">2010-01-18T09:58:11Z</dcterms:created>
  <dcterms:modified xsi:type="dcterms:W3CDTF">2010-11-28T21:41:06Z</dcterms:modified>
</cp:coreProperties>
</file>